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sldIdLst>
    <p:sldId id="792" r:id="rId5"/>
    <p:sldId id="793" r:id="rId6"/>
    <p:sldId id="795" r:id="rId7"/>
    <p:sldId id="786" r:id="rId8"/>
    <p:sldId id="775" r:id="rId9"/>
    <p:sldId id="787" r:id="rId10"/>
    <p:sldId id="788" r:id="rId11"/>
    <p:sldId id="790" r:id="rId12"/>
    <p:sldId id="789" r:id="rId13"/>
    <p:sldId id="791" r:id="rId14"/>
    <p:sldId id="800" r:id="rId15"/>
    <p:sldId id="801" r:id="rId16"/>
    <p:sldId id="816" r:id="rId17"/>
    <p:sldId id="670" r:id="rId18"/>
    <p:sldId id="673" r:id="rId19"/>
    <p:sldId id="817" r:id="rId20"/>
    <p:sldId id="293" r:id="rId21"/>
    <p:sldId id="319" r:id="rId22"/>
    <p:sldId id="320" r:id="rId23"/>
    <p:sldId id="674" r:id="rId24"/>
    <p:sldId id="340" r:id="rId25"/>
    <p:sldId id="316" r:id="rId26"/>
    <p:sldId id="388" r:id="rId27"/>
    <p:sldId id="323" r:id="rId28"/>
    <p:sldId id="678" r:id="rId29"/>
    <p:sldId id="679" r:id="rId30"/>
    <p:sldId id="299" r:id="rId31"/>
    <p:sldId id="300" r:id="rId32"/>
    <p:sldId id="301" r:id="rId33"/>
    <p:sldId id="302" r:id="rId34"/>
    <p:sldId id="304" r:id="rId35"/>
    <p:sldId id="305" r:id="rId36"/>
    <p:sldId id="797" r:id="rId37"/>
    <p:sldId id="782" r:id="rId38"/>
    <p:sldId id="781" r:id="rId39"/>
    <p:sldId id="783" r:id="rId40"/>
    <p:sldId id="784" r:id="rId41"/>
    <p:sldId id="295" r:id="rId42"/>
    <p:sldId id="313" r:id="rId43"/>
    <p:sldId id="813" r:id="rId44"/>
    <p:sldId id="814" r:id="rId45"/>
    <p:sldId id="809" r:id="rId46"/>
    <p:sldId id="803" r:id="rId47"/>
    <p:sldId id="810" r:id="rId48"/>
    <p:sldId id="804" r:id="rId49"/>
    <p:sldId id="805" r:id="rId50"/>
    <p:sldId id="806" r:id="rId51"/>
    <p:sldId id="807" r:id="rId52"/>
    <p:sldId id="808" r:id="rId53"/>
    <p:sldId id="778" r:id="rId54"/>
    <p:sldId id="779" r:id="rId55"/>
    <p:sldId id="777" r:id="rId56"/>
    <p:sldId id="799" r:id="rId57"/>
    <p:sldId id="818" r:id="rId58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5790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6"/>
    <p:restoredTop sz="94689"/>
  </p:normalViewPr>
  <p:slideViewPr>
    <p:cSldViewPr snapToGrid="0" showGuides="1">
      <p:cViewPr varScale="1">
        <p:scale>
          <a:sx n="68" d="100"/>
          <a:sy n="68" d="100"/>
        </p:scale>
        <p:origin x="1074" y="60"/>
      </p:cViewPr>
      <p:guideLst>
        <p:guide orient="horz" pos="2160"/>
        <p:guide pos="3727"/>
        <p:guide pos="5790"/>
        <p:guide orient="horz" pos="15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Stock" userId="e1b21aaf-a368-4883-842c-4c58712dfd48" providerId="ADAL" clId="{14E7CE41-8642-461C-A71E-D0E89FBC4F45}"/>
    <pc:docChg chg="delSld">
      <pc:chgData name="Marianne Stock" userId="e1b21aaf-a368-4883-842c-4c58712dfd48" providerId="ADAL" clId="{14E7CE41-8642-461C-A71E-D0E89FBC4F45}" dt="2026-03-12T14:01:03.650" v="2" actId="2696"/>
      <pc:docMkLst>
        <pc:docMk/>
      </pc:docMkLst>
      <pc:sldChg chg="del">
        <pc:chgData name="Marianne Stock" userId="e1b21aaf-a368-4883-842c-4c58712dfd48" providerId="ADAL" clId="{14E7CE41-8642-461C-A71E-D0E89FBC4F45}" dt="2026-03-12T14:00:59.876" v="1" actId="2696"/>
        <pc:sldMkLst>
          <pc:docMk/>
          <pc:sldMk cId="493486670" sldId="256"/>
        </pc:sldMkLst>
      </pc:sldChg>
      <pc:sldChg chg="del">
        <pc:chgData name="Marianne Stock" userId="e1b21aaf-a368-4883-842c-4c58712dfd48" providerId="ADAL" clId="{14E7CE41-8642-461C-A71E-D0E89FBC4F45}" dt="2026-03-12T14:00:55.179" v="0" actId="2696"/>
        <pc:sldMkLst>
          <pc:docMk/>
          <pc:sldMk cId="3316588058" sldId="257"/>
        </pc:sldMkLst>
      </pc:sldChg>
      <pc:sldChg chg="del">
        <pc:chgData name="Marianne Stock" userId="e1b21aaf-a368-4883-842c-4c58712dfd48" providerId="ADAL" clId="{14E7CE41-8642-461C-A71E-D0E89FBC4F45}" dt="2026-03-12T14:01:03.650" v="2" actId="2696"/>
        <pc:sldMkLst>
          <pc:docMk/>
          <pc:sldMk cId="2333716618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3B0C69EE-7E24-D64E-AE1B-D89516831007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44E0DF6E-9498-7643-A7B6-83D85363C3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9CDF5-F3FF-0CB4-3D6C-D36D2D87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16A79D-0207-8960-7B29-29550F4F2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AA5AA9-7B9D-8C1D-2CD0-00410E78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2103-A28B-4FC6-9BBD-4A6D770B6C91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600BD0-4BF6-77CF-4562-D1AE8EE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5EC16-7AE9-9908-0DF1-449B637C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08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8010C-71D5-E2BF-FA37-BEC0646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888856B-BD86-F3FE-558C-D90EAC77A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1FB2B5-5BBF-4631-7F90-E84B2C59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B260-B835-4B78-BB66-DB1EB4936A56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3C066A-3285-FC6C-0B15-1C0EB5C9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772D4F-EB6C-2BD1-6F4C-36EC5BF7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31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E5F9B09-104E-F7EB-8DBA-AD1918E72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6EFF1D-C36F-9409-645E-0388F7106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6F0C5C-3740-1F69-8AE4-C6763E15D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DFE9-CB18-4F1D-A996-34F4D32A4DF3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EA2C8A-747F-A54D-5411-2D6345F4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293FB6-D634-D084-25B0-1CE1F6F9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05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E79B4D-5BD9-469A-A2E0-935F96632C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sz="1200" b="0" strike="noStrike" spc="-1">
              <a:latin typeface="Times New Roman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F1C2BF0-489E-4B75-A49D-C590562E77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200" b="0" strike="noStrik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074E06-68A2-4F7A-B5EB-8FF7F4A2A1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z="1200" b="0" strike="noStrike" spc="-1" smtClean="0">
                <a:solidFill>
                  <a:srgbClr val="8B8B8B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637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F22D9-2192-1EB4-AC48-2519E12A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1DC079-3B0B-F50F-BC4E-E77F5ADA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EB9B7F-4814-3094-E772-924DDF33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47B0-49C8-4DB6-A975-B46955F1CF58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E6F648-D9FD-D175-4110-D796481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76BA0-B072-BE29-70FB-FA1C2E44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32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9DC31-0510-0DD0-3B30-A1528908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A0FCF1-AEE1-D041-EE75-A513F7DA7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3B1A89-761C-23A4-5CE9-E7CFEBD3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8737-EF8A-4C79-9359-6B1A065B21EC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123C74-B5A0-2A48-1178-8197BFEB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280668-B98E-9E26-6213-23DACFEE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51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56183-C79A-9C89-1954-DA3D4400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ADC6D8-4FA9-4FA5-F775-59C6F08D4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FA3E23-3C4A-9D1D-5B4B-44488B6F0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B818C2-BC8E-1E5F-424E-E0D757BF3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66D7-10B5-4D3C-BBF5-B0C0FDFEB07A}" type="datetime1">
              <a:rPr lang="de-DE" smtClean="0"/>
              <a:t>12.03.2026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5AF2C8-115A-5B04-EBF3-4419F1AD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8FE2B9-0C6E-6F08-AF79-C902E642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45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3F79C-D74D-8CD8-E9D2-5549A4A2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310EBD-98A2-37CE-701C-7C2DC6225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FAD1F9-0A1F-9FA5-DA19-47DAF94D6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7A1380-FF07-55EA-5098-E8AE9A98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57C5ED8-BF0A-4F34-3542-569320A6F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61ADF8-2F10-BFB2-964B-E11B857B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C1581-7F34-43C5-8408-95F4574A7CDE}" type="datetime1">
              <a:rPr lang="de-DE" smtClean="0"/>
              <a:t>12.03.2026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078F76-9232-F9B5-46B9-B3B17050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BBE9496-B118-7D92-46C0-65519619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9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1186B-4344-1A0B-25A2-1D7C0146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9A8EF0-865D-4E37-679A-6DDAF86C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56F95-9E52-414B-B5EE-DEA2B4CFC508}" type="datetime1">
              <a:rPr lang="de-DE" smtClean="0"/>
              <a:t>12.03.2026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E3790A-6EAD-89A1-B1AE-BD438610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E59616-13BF-1377-A063-3A6A5C4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3EA7AA-C577-8298-D7E7-6132C251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C53F7-92A1-4235-9E1F-E065A6A95ABD}" type="datetime1">
              <a:rPr lang="de-DE" smtClean="0"/>
              <a:t>12.03.2026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7FFCAF-CFA1-11E6-3E96-F2A74519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A61E35-0CFB-216F-9F24-23A6B45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9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F649C-EFDF-E62D-D4C7-EF7456AD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92C0D9-2CEB-79B1-87F4-9A472584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7E4ABA-7888-DE84-4A0D-B26229BAF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C3BA8B-1386-6021-2980-1965F394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464C5-92F2-49F0-8A5E-DC5BAA75B63C}" type="datetime1">
              <a:rPr lang="de-DE" smtClean="0"/>
              <a:t>12.03.2026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154C05-E69B-EB07-9F11-F5EC38F4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0EBC3C-A1C0-7198-3754-218E3ACC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CC4E4-726C-9AA2-FF49-36534870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6C8C4D-66E7-0FB3-F371-122C8FF7B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EFB2A1-6910-ED16-8803-A5937225E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FEECFA-0B81-F398-201A-DB098334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43D2D-15AF-464B-8D9D-F36146D6CE67}" type="datetime1">
              <a:rPr lang="de-DE" smtClean="0"/>
              <a:t>12.03.2026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B6B4CA-3BA0-0B9A-3238-5261FDE3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6CF09D-B12B-7584-0836-DD959378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32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9C5F291-32CE-52B3-61FE-7219D841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7D9585-F423-24EE-0199-CC4F840C3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9F149-4BE7-2CAB-64FE-23DC043CF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C558E6-9AC1-48F1-998C-C2AE0E6D1DCC}" type="datetime1">
              <a:rPr lang="de-DE" smtClean="0"/>
              <a:t>12.03.2026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1C123-79E3-9319-73F5-B534EB111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C8D1F8-5063-EE3F-2C70-CB43B4ECE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27819-B495-2A44-B70B-C1F700BC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43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statista.com/getting-started/statista-inhalte-veroeffentlichen-infografiken---creative-common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Cartoon, Screenshot, Mobiliar enthält.&#10;&#10;KI-generierte Inhalte können fehlerhaft sein.">
            <a:extLst>
              <a:ext uri="{FF2B5EF4-FFF2-40B4-BE49-F238E27FC236}">
                <a16:creationId xmlns:a16="http://schemas.microsoft.com/office/drawing/2014/main" id="{C48EF639-E742-BCF7-8938-0DDC0B46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90" y="643467"/>
            <a:ext cx="7902221" cy="557106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BB6FD35-C62F-EBD0-9A5D-3EF01863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1300" spc="-1">
                <a:solidFill>
                  <a:srgbClr val="FFFFFF"/>
                </a:solidFill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9D8D54-CE54-264C-7118-5BDA73D3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0F622C8-81B8-4D4F-A101-E82D9C4506D8}" type="slidenum">
              <a:rPr lang="de-DE" spc="-1">
                <a:solidFill>
                  <a:srgbClr val="FFFFFF"/>
                </a:solidFill>
                <a:latin typeface="Calibri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de-DE" spc="-1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499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D39506-1BBC-AC10-29DF-65615A4675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7318F4-CAAC-EB2C-7552-1918F49358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10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Visitenkarte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953D8FCD-C9DE-8713-2477-EC86507AB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22" y="0"/>
            <a:ext cx="9066179" cy="58268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28EC2F-AFD1-0041-D9DC-CF499C396D20}"/>
              </a:ext>
            </a:extLst>
          </p:cNvPr>
          <p:cNvSpPr txBox="1"/>
          <p:nvPr/>
        </p:nvSpPr>
        <p:spPr>
          <a:xfrm>
            <a:off x="2534192" y="6018244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9044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2BCDE0E-AB22-DFF5-A7F4-160F7629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0F896E-E73C-9DC9-83F9-D61F1706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11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8840A865-15AA-5C64-7A12-D1DD2A938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52"/>
            <a:ext cx="9144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11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6E84C4-4BBF-73EE-DF27-B1B4D6D5D93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21EF06-FE84-AB7F-5CD9-2D841156C8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12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hrift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95D01460-A1B3-4636-7BDA-146B7AC4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3563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8226E7-96E5-38AD-7BA5-617596755069}"/>
              </a:ext>
            </a:extLst>
          </p:cNvPr>
          <p:cNvSpPr txBox="1"/>
          <p:nvPr/>
        </p:nvSpPr>
        <p:spPr>
          <a:xfrm>
            <a:off x="1845283" y="216906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de-DE" b="1" dirty="0"/>
              <a:t>Der größte Müllstrudel: der “Great Pacific </a:t>
            </a:r>
            <a:r>
              <a:rPr lang="de-DE" b="1" dirty="0" err="1"/>
              <a:t>Garbage</a:t>
            </a:r>
            <a:r>
              <a:rPr lang="de-DE" b="1" dirty="0"/>
              <a:t> Patch”</a:t>
            </a:r>
          </a:p>
          <a:p>
            <a:pPr rtl="0">
              <a:buNone/>
            </a:pPr>
            <a:r>
              <a:rPr lang="de-DE" dirty="0"/>
              <a:t>Wie groß ist er?</a:t>
            </a:r>
          </a:p>
          <a:p>
            <a:pPr rtl="0">
              <a:buNone/>
            </a:pPr>
            <a:r>
              <a:rPr lang="de-DE" dirty="0"/>
              <a:t>Er ist 1,6 Millionen km2 groß und treibt zwischen Hawaii, dem amerikanischen Festland und Asien.</a:t>
            </a:r>
          </a:p>
          <a:p>
            <a:pPr rtl="0"/>
            <a:r>
              <a:rPr lang="de-DE" dirty="0"/>
              <a:t>Das entspricht 4,5x der Größe Deutschlands.</a:t>
            </a:r>
          </a:p>
        </p:txBody>
      </p:sp>
    </p:spTree>
    <p:extLst>
      <p:ext uri="{BB962C8B-B14F-4D97-AF65-F5344CB8AC3E}">
        <p14:creationId xmlns:p14="http://schemas.microsoft.com/office/powerpoint/2010/main" val="3281738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65BB-7A18-6C73-83E6-19A52D3A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8C522A01-F50D-9278-4654-53FC00F6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356520"/>
          </a:xfrm>
          <a:prstGeom prst="rect">
            <a:avLst/>
          </a:prstGeom>
        </p:spPr>
      </p:pic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9F56089-E99E-6C1F-A403-CB2DAE3F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196DD0A-B2E2-2397-4219-DD5D9090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13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367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7">
            <a:extLst>
              <a:ext uri="{FF2B5EF4-FFF2-40B4-BE49-F238E27FC236}">
                <a16:creationId xmlns:a16="http://schemas.microsoft.com/office/drawing/2014/main" id="{B7BE6E70-47D2-4374-924F-6D337A8213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1" y="1349030"/>
            <a:ext cx="8620991" cy="38136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905A3F-DD50-45C3-A096-0064B3627E00}"/>
              </a:ext>
            </a:extLst>
          </p:cNvPr>
          <p:cNvSpPr txBox="1"/>
          <p:nvPr/>
        </p:nvSpPr>
        <p:spPr>
          <a:xfrm>
            <a:off x="2743201" y="4791940"/>
            <a:ext cx="3394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35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526DCF-337F-4716-9A66-8993D1B531C5}"/>
              </a:ext>
            </a:extLst>
          </p:cNvPr>
          <p:cNvSpPr txBox="1"/>
          <p:nvPr/>
        </p:nvSpPr>
        <p:spPr>
          <a:xfrm>
            <a:off x="1818410" y="5162722"/>
            <a:ext cx="8371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Natürliche Materialien wie Baumwolle oder Pappe verrotten nach wenigen Monaten. </a:t>
            </a:r>
          </a:p>
          <a:p>
            <a:r>
              <a:rPr lang="de-DE" sz="1600" dirty="0"/>
              <a:t>Produkte aus Kunststoff werden zwar über viele Jahre hinweg zu kleinsten Plastikteilchen zersetzt, aber nie vollständig abgebaut. (Daten: Fraunhofer UMSICHT FRAUNHOFER UMSICHT 2017)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F11287-DDD1-4DDB-A0C6-AC9B4B2FE201}"/>
              </a:ext>
            </a:extLst>
          </p:cNvPr>
          <p:cNvSpPr txBox="1"/>
          <p:nvPr/>
        </p:nvSpPr>
        <p:spPr>
          <a:xfrm>
            <a:off x="2146137" y="679616"/>
            <a:ext cx="752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Geschätzte Abbauzeiten von häufigem Schwemmgut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E6D9A3F-F971-4C32-8884-79580385711B}"/>
              </a:ext>
            </a:extLst>
          </p:cNvPr>
          <p:cNvSpPr/>
          <p:nvPr/>
        </p:nvSpPr>
        <p:spPr>
          <a:xfrm>
            <a:off x="8236528" y="1833997"/>
            <a:ext cx="1953491" cy="1595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E8522EA-19D0-4A31-B4FF-BF9B2077760F}"/>
              </a:ext>
            </a:extLst>
          </p:cNvPr>
          <p:cNvSpPr/>
          <p:nvPr/>
        </p:nvSpPr>
        <p:spPr>
          <a:xfrm>
            <a:off x="3269675" y="3067051"/>
            <a:ext cx="1953491" cy="1595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E45DBB0F-F7BF-4C50-9BED-6DD6BC31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2400EE8F-B0B1-4869-B196-0C0ED7C4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14</a:t>
            </a:fld>
            <a:endParaRPr lang="de-D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157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E4E52-14F6-4B0D-8BEB-43516F79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476" y="261721"/>
            <a:ext cx="9060024" cy="1325160"/>
          </a:xfrm>
        </p:spPr>
        <p:txBody>
          <a:bodyPr>
            <a:noAutofit/>
          </a:bodyPr>
          <a:lstStyle/>
          <a:p>
            <a:pPr algn="ctr"/>
            <a:r>
              <a:rPr lang="de-DE" b="1" dirty="0"/>
              <a:t>Folgen der Einleitung von Plastikmüll in die Meere</a:t>
            </a:r>
            <a:br>
              <a:rPr lang="de-DE" b="1" dirty="0"/>
            </a:b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C31E04-8EC9-4E9B-80A9-5D41A91EE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336" y="1260852"/>
            <a:ext cx="8431284" cy="3263504"/>
          </a:xfrm>
        </p:spPr>
        <p:txBody>
          <a:bodyPr>
            <a:noAutofit/>
          </a:bodyPr>
          <a:lstStyle/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10 % der weltweiten Plastikproduktion landet im Meer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13 000 Plastikteile schwimmen auf 1m² Meeresoberfläche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5,25 Trillionen Plastikteile mit 270 000 t im Meer 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15 % werden an Küsten abgelagert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15 % schwimmen als Inseln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70 % werden auf Meeresgrund abgelagert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100 000 tote Meeressäuger/Jahr durch Plastik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1 000 000 tote Vögel/Jahr durch Plastik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Im Jahr 2050 mehr Plastikmüll im Meer als Fische (gewichtsbezogen)</a:t>
            </a:r>
          </a:p>
          <a:p>
            <a:pPr marL="0" indent="0">
              <a:buNone/>
            </a:pPr>
            <a:endParaRPr 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7BFA4057-2AFE-41F5-97F9-AA1827BEFA8A}"/>
              </a:ext>
            </a:extLst>
          </p:cNvPr>
          <p:cNvSpPr txBox="1">
            <a:spLocks/>
          </p:cNvSpPr>
          <p:nvPr/>
        </p:nvSpPr>
        <p:spPr>
          <a:xfrm>
            <a:off x="4453785" y="6358319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4" name="Foliennummernplatzhalter 14">
            <a:extLst>
              <a:ext uri="{FF2B5EF4-FFF2-40B4-BE49-F238E27FC236}">
                <a16:creationId xmlns:a16="http://schemas.microsoft.com/office/drawing/2014/main" id="{20D7AF1F-7EDD-7095-583D-1C5640AE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15</a:t>
            </a:fld>
            <a:endParaRPr lang="de-D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9859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6294929-F4FE-0C81-39E7-615D61A3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F56A40-7DDA-8857-FE11-DEB56F0E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3ACAA-A8C1-4155-A09E-CB0CDB3B398A}" type="slidenum">
              <a:rPr lang="de-DE" smtClean="0"/>
              <a:t>16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0BB64B-085C-C33C-784C-A89BE908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39" y="758283"/>
            <a:ext cx="9003323" cy="52745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A421D25-2C18-186D-613C-1E6F1DE00BC4}"/>
              </a:ext>
            </a:extLst>
          </p:cNvPr>
          <p:cNvSpPr txBox="1"/>
          <p:nvPr/>
        </p:nvSpPr>
        <p:spPr>
          <a:xfrm>
            <a:off x="1747025" y="6075145"/>
            <a:ext cx="8396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Chris Jordan (via U.S. Fish and Wildlife Service Headquarters) / CC BY 2.0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59C8BB-63F7-947D-48E8-E302352699D5}"/>
              </a:ext>
            </a:extLst>
          </p:cNvPr>
          <p:cNvSpPr txBox="1"/>
          <p:nvPr/>
        </p:nvSpPr>
        <p:spPr>
          <a:xfrm>
            <a:off x="3698997" y="136525"/>
            <a:ext cx="4794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/>
              <a:t>Mageninhalt eines toten Albatros</a:t>
            </a:r>
          </a:p>
        </p:txBody>
      </p:sp>
    </p:spTree>
    <p:extLst>
      <p:ext uri="{BB962C8B-B14F-4D97-AF65-F5344CB8AC3E}">
        <p14:creationId xmlns:p14="http://schemas.microsoft.com/office/powerpoint/2010/main" val="61247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CA824B8-D1B9-4856-A33F-E619D48DC877}"/>
              </a:ext>
            </a:extLst>
          </p:cNvPr>
          <p:cNvSpPr/>
          <p:nvPr/>
        </p:nvSpPr>
        <p:spPr>
          <a:xfrm>
            <a:off x="1764122" y="866761"/>
            <a:ext cx="6217919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000" dirty="0"/>
              <a:t>Als </a:t>
            </a:r>
            <a:r>
              <a:rPr lang="de-DE" sz="2000" b="1" dirty="0"/>
              <a:t>Mikroplastik</a:t>
            </a:r>
            <a:r>
              <a:rPr lang="de-DE" sz="2000" dirty="0"/>
              <a:t> bezeichnet man nach einer Definition der U.S. National </a:t>
            </a:r>
            <a:r>
              <a:rPr lang="de-DE" sz="2000" dirty="0" err="1"/>
              <a:t>Oceanic</a:t>
            </a:r>
            <a:r>
              <a:rPr lang="de-DE" sz="2000" dirty="0"/>
              <a:t> and </a:t>
            </a:r>
            <a:r>
              <a:rPr lang="de-DE" sz="2000" dirty="0" err="1"/>
              <a:t>Atmospheric</a:t>
            </a:r>
            <a:r>
              <a:rPr lang="de-DE" sz="2000" dirty="0"/>
              <a:t> Administration kleine Kunststoff-Teilchen mit einem Durchmesser unter 5 mm.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20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000" b="1" dirty="0"/>
              <a:t>Nanoplastik </a:t>
            </a:r>
            <a:r>
              <a:rPr lang="de-DE" sz="2000" dirty="0"/>
              <a:t>hat einen Durchmesser von 10 bis 100 </a:t>
            </a:r>
            <a:r>
              <a:rPr lang="de-DE" sz="2000" dirty="0" err="1"/>
              <a:t>nm</a:t>
            </a:r>
            <a:r>
              <a:rPr lang="de-DE" sz="2000" dirty="0"/>
              <a:t>  (1 </a:t>
            </a:r>
            <a:r>
              <a:rPr lang="de-DE" sz="2000" dirty="0" err="1"/>
              <a:t>nm</a:t>
            </a:r>
            <a:r>
              <a:rPr lang="de-DE" sz="2000" dirty="0"/>
              <a:t> = 0,000 001 mm)</a:t>
            </a:r>
            <a:r>
              <a:rPr lang="de-DE" sz="1400" baseline="30000" dirty="0"/>
              <a:t>  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000" dirty="0"/>
              <a:t>Diese Definition wird auch vom deutschen Umweltbundesamt in Anlehnung an die technische Definition aus den Kriterien des EU-</a:t>
            </a:r>
            <a:r>
              <a:rPr lang="de-DE" sz="2000" dirty="0" err="1"/>
              <a:t>Ecolabel</a:t>
            </a:r>
            <a:r>
              <a:rPr lang="de-DE" sz="2000" dirty="0"/>
              <a:t> für Wasch- und Reinigungsmittel genutzt</a:t>
            </a:r>
            <a:endParaRPr lang="de-DE" sz="2000" baseline="30000" dirty="0"/>
          </a:p>
          <a:p>
            <a:r>
              <a:rPr lang="de-DE" sz="20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000" dirty="0"/>
              <a:t>Man kann unterscheiden zwischen bewusst erzeugten Mikroplastik-Partikeln zu Gebrauchszwecken, z. B. in Kosmetika </a:t>
            </a:r>
            <a:r>
              <a:rPr lang="de-DE" sz="2000" b="1" dirty="0"/>
              <a:t>(primäres Mikroplastik) </a:t>
            </a:r>
            <a:r>
              <a:rPr lang="de-DE" sz="2000" dirty="0"/>
              <a:t>und solchen, die durch den Zerfall von Kunststoffprodukten entstehen </a:t>
            </a:r>
            <a:r>
              <a:rPr lang="de-DE" sz="2000" b="1" dirty="0"/>
              <a:t>(sekundäres Mikroplastik/Plastikmüll)</a:t>
            </a:r>
            <a:endParaRPr lang="de-DE" sz="2000" b="1" baseline="30000" dirty="0"/>
          </a:p>
        </p:txBody>
      </p:sp>
      <p:pic>
        <p:nvPicPr>
          <p:cNvPr id="4" name="Grafik 3" descr="Ein Bild, das draußen enthält.&#10;&#10;Mit hoher Zuverlässigkeit generierte Beschreibung">
            <a:extLst>
              <a:ext uri="{FF2B5EF4-FFF2-40B4-BE49-F238E27FC236}">
                <a16:creationId xmlns:a16="http://schemas.microsoft.com/office/drawing/2014/main" id="{1941EDD7-089C-4DAA-912B-261CEB22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40" y="866760"/>
            <a:ext cx="2678690" cy="287782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7C0817D-13FB-4DF3-BCC2-29C7671CFE76}"/>
              </a:ext>
            </a:extLst>
          </p:cNvPr>
          <p:cNvSpPr/>
          <p:nvPr/>
        </p:nvSpPr>
        <p:spPr>
          <a:xfrm>
            <a:off x="8182956" y="3857323"/>
            <a:ext cx="2678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/>
              <a:t>10–30 Mikrometer kleine </a:t>
            </a:r>
          </a:p>
          <a:p>
            <a:r>
              <a:rPr lang="de-DE" sz="1600" b="1" dirty="0"/>
              <a:t>Kunststoffkügelchen aus </a:t>
            </a:r>
          </a:p>
          <a:p>
            <a:r>
              <a:rPr lang="de-DE" sz="1600" b="1" dirty="0"/>
              <a:t>Polyethylen in einer Zahnpasta.</a:t>
            </a:r>
          </a:p>
          <a:p>
            <a:r>
              <a:rPr lang="de-DE" sz="1600" b="1" dirty="0"/>
              <a:t>(</a:t>
            </a:r>
            <a:r>
              <a:rPr lang="de-DE" sz="1600" b="1" dirty="0" err="1"/>
              <a:t>Dantor</a:t>
            </a:r>
            <a:r>
              <a:rPr lang="de-DE" sz="1600" b="1" dirty="0"/>
              <a:t>, Wikipedia)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706270-0D8B-4381-8F29-3079DB9262C1}"/>
              </a:ext>
            </a:extLst>
          </p:cNvPr>
          <p:cNvSpPr txBox="1"/>
          <p:nvPr/>
        </p:nvSpPr>
        <p:spPr>
          <a:xfrm>
            <a:off x="2589329" y="214405"/>
            <a:ext cx="7787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Was ist Mikroplastik/Nanoplastik (MPN)?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4F85C346-012B-4A4D-8031-C7FBC3C5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7365" y="630090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2F00F98-FA4F-465B-A1A7-1BB18937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17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186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C02543-8258-4157-AB19-70639698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503" y="256651"/>
            <a:ext cx="8035918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Primäres Mikroplastik in den Ozeanen - Woher?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014C920-8ED2-4884-97AA-90C8E7C0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363389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E6310AC-A449-400B-B2B3-A7822F82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7354" y="6419009"/>
            <a:ext cx="2057040" cy="364680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18</a:t>
            </a:fld>
            <a:endParaRPr lang="de-DE" spc="-1" dirty="0">
              <a:latin typeface="Times New Roman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CF92BD-2BF8-4330-83B4-FDDC2E160938}"/>
              </a:ext>
            </a:extLst>
          </p:cNvPr>
          <p:cNvSpPr/>
          <p:nvPr/>
        </p:nvSpPr>
        <p:spPr>
          <a:xfrm>
            <a:off x="1835167" y="940847"/>
            <a:ext cx="838325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Der überwiegende Teil des primären Mikroplastiks in den Ozeanen (98 %) wird durch Aktivitäten an Land verursacht und zu zwei Prozent durch Aktivitäten auf See</a:t>
            </a:r>
          </a:p>
          <a:p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Der größte Teil dieser Partikel stammt aus dem Waschen von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synthetischen Textilien (35 %) 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und aus dem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Abrieb von Reifen von Kraftfahrzeugen (28 %) 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während der Fahrt</a:t>
            </a:r>
          </a:p>
          <a:p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Weiter folgen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Feinstaub aus Städten (24 %), 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Abrieb von Straßenmarkierungen 7 %, aus Schiffsbeschichtungen (3,7 %), Kosmetikprodukten (2 %) und Plastikpellets (0,3 %)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Die Hauptwege dieser Kunststoffe in den Ozean führen über Straßenabflüsse (66 %), Abwasserbehandlungssysteme (25 %) und durch Windübertragung (7 %) </a:t>
            </a:r>
          </a:p>
          <a:p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9978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29420-1E14-4C05-9351-3330AE1BB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380" y="25076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Sekundäres Mikroplastik - Woher?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AC6A8624-95A8-4DC2-AE6B-9F5CCD3F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432E640-4034-4297-BA5F-5AEB6B1C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19</a:t>
            </a:fld>
            <a:endParaRPr lang="de-DE" spc="-1">
              <a:latin typeface="Times New Roman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CB0C427-53FC-4E68-ADE4-12B2F40595CB}"/>
              </a:ext>
            </a:extLst>
          </p:cNvPr>
          <p:cNvSpPr/>
          <p:nvPr/>
        </p:nvSpPr>
        <p:spPr>
          <a:xfrm>
            <a:off x="1786966" y="1164134"/>
            <a:ext cx="825211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Versprödung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und Zersetzung größerer Kunststoffteile (Treibgut, z. B. Verpackungen, Möbelreste, Bau- und Kleinteile, Geisternetze usw.) 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durch die im Sonnenlicht enthaltene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UV-Strahlung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durch die mechanische Zerkleinerung durch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Wellenbewegungen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der Abbau dauert oft über hundert Jahre</a:t>
            </a: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9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675D-0E46-3D19-8ED7-34E4EB580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541D5-2568-376C-4559-A0E26521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68" y="989097"/>
            <a:ext cx="8705461" cy="1325160"/>
          </a:xfrm>
        </p:spPr>
        <p:txBody>
          <a:bodyPr>
            <a:normAutofit fontScale="90000"/>
          </a:bodyPr>
          <a:lstStyle/>
          <a:p>
            <a:pPr algn="ctr"/>
            <a:br>
              <a:rPr lang="de-DE" sz="1100" dirty="0"/>
            </a:br>
            <a:br>
              <a:rPr lang="de-DE" sz="1100" dirty="0"/>
            </a:br>
            <a:br>
              <a:rPr lang="de-DE" sz="1100" dirty="0"/>
            </a:br>
            <a:br>
              <a:rPr lang="de-DE" sz="1100" dirty="0"/>
            </a:br>
            <a:br>
              <a:rPr lang="de-DE" sz="1100" dirty="0"/>
            </a:br>
            <a:br>
              <a:rPr lang="de-DE" sz="1100" dirty="0"/>
            </a:br>
            <a:br>
              <a:rPr lang="de-DE" sz="2000" b="1" dirty="0"/>
            </a:br>
            <a:br>
              <a:rPr lang="de-DE" sz="2000" b="1" dirty="0"/>
            </a:br>
            <a:br>
              <a:rPr lang="de-DE" sz="2000" b="1" dirty="0"/>
            </a:br>
            <a:r>
              <a:rPr lang="de-D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AAK-Allergie Fachgespräch</a:t>
            </a:r>
            <a:b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Montag, 02.06.2025, 11 Uhr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bis 12:30 Uhr</a:t>
            </a:r>
            <a:b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35745 Herborn, Schulhofstraße 3-5, Aula der Hohen Schule</a:t>
            </a:r>
            <a:b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2000" b="1" dirty="0"/>
            </a:br>
            <a:br>
              <a:rPr lang="de-DE" sz="1100" dirty="0"/>
            </a:br>
            <a:br>
              <a:rPr lang="de-DE" sz="1100" i="1" dirty="0">
                <a:solidFill>
                  <a:srgbClr val="00B050"/>
                </a:solidFill>
              </a:rPr>
            </a:br>
            <a:r>
              <a:rPr lang="de-DE" b="1" i="1" dirty="0">
                <a:solidFill>
                  <a:srgbClr val="00B050"/>
                </a:solidFill>
              </a:rPr>
              <a:t>Plastik – Risiko für Mensch</a:t>
            </a:r>
            <a:br>
              <a:rPr lang="de-DE" b="1" i="1" dirty="0">
                <a:solidFill>
                  <a:srgbClr val="00B050"/>
                </a:solidFill>
              </a:rPr>
            </a:br>
            <a:r>
              <a:rPr lang="de-DE" b="1" i="1" dirty="0">
                <a:solidFill>
                  <a:srgbClr val="00B050"/>
                </a:solidFill>
              </a:rPr>
              <a:t> und Umwelt</a:t>
            </a:r>
            <a:r>
              <a:rPr lang="de-DE" b="1" dirty="0"/>
              <a:t> </a:t>
            </a:r>
            <a:br>
              <a:rPr lang="de-DE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de-DE" sz="2800" dirty="0"/>
            </a:br>
            <a:br>
              <a:rPr lang="de-DE" sz="2800" dirty="0"/>
            </a:br>
            <a:endParaRPr lang="de-DE" sz="110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28C9365-6315-D711-F50C-8407AE9F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4E88A6D-EB08-47B4-88E1-3AE6FB23B81E}" type="slidenum">
              <a:rPr lang="de-DE" spc="-1"/>
              <a:pPr algn="r"/>
              <a:t>2</a:t>
            </a:fld>
            <a:endParaRPr lang="de-DE" spc="-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1F01AB-1A32-443B-E074-822B2EA64519}"/>
              </a:ext>
            </a:extLst>
          </p:cNvPr>
          <p:cNvSpPr txBox="1"/>
          <p:nvPr/>
        </p:nvSpPr>
        <p:spPr>
          <a:xfrm>
            <a:off x="2649327" y="3619360"/>
            <a:ext cx="68933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Hans Schweisfurth</a:t>
            </a:r>
          </a:p>
          <a:p>
            <a:pPr algn="ctr"/>
            <a:endParaRPr lang="de-DE" b="1" dirty="0"/>
          </a:p>
          <a:p>
            <a:pPr algn="ctr"/>
            <a:r>
              <a:rPr lang="de-DE" dirty="0"/>
              <a:t>Pulmologisches Forschungsinstitut (IPR)</a:t>
            </a:r>
          </a:p>
          <a:p>
            <a:pPr algn="ctr"/>
            <a:r>
              <a:rPr lang="de-DE" sz="1100" dirty="0"/>
              <a:t>www.pulmologisches-forschungsinstitut.de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F2D6A1A-C668-2819-504F-538E9E80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825" y="4904408"/>
            <a:ext cx="1148351" cy="1305839"/>
          </a:xfrm>
          <a:prstGeom prst="rect">
            <a:avLst/>
          </a:prstGeom>
        </p:spPr>
      </p:pic>
      <p:pic>
        <p:nvPicPr>
          <p:cNvPr id="31" name="Grafik 30" descr="C:\Daten-2013\Pulmo-Fo-Inst\Bild2.png">
            <a:extLst>
              <a:ext uri="{FF2B5EF4-FFF2-40B4-BE49-F238E27FC236}">
                <a16:creationId xmlns:a16="http://schemas.microsoft.com/office/drawing/2014/main" id="{B31E79F5-496F-93BD-6DC9-DE62318516F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34" y="5243077"/>
            <a:ext cx="562131" cy="48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E8DDB79-48A9-197F-9F09-FC90E7231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4" y="162638"/>
            <a:ext cx="1771738" cy="51079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9927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ssen enthält.&#10;&#10;Automatisch generierte Beschreibung">
            <a:extLst>
              <a:ext uri="{FF2B5EF4-FFF2-40B4-BE49-F238E27FC236}">
                <a16:creationId xmlns:a16="http://schemas.microsoft.com/office/drawing/2014/main" id="{2CC79C3D-7E1D-4330-B277-C08010DC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1044"/>
            <a:ext cx="9143999" cy="492308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7B97B2E-034F-4B2D-9A6A-653B6EE970E2}"/>
              </a:ext>
            </a:extLst>
          </p:cNvPr>
          <p:cNvSpPr txBox="1"/>
          <p:nvPr/>
        </p:nvSpPr>
        <p:spPr>
          <a:xfrm>
            <a:off x="1561264" y="211986"/>
            <a:ext cx="906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Mikroplastik: Partikel und Fasern unter dem Mikroskop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9BDAF2-3B84-403C-96C2-784CDA2665CF}"/>
              </a:ext>
            </a:extLst>
          </p:cNvPr>
          <p:cNvSpPr txBox="1"/>
          <p:nvPr/>
        </p:nvSpPr>
        <p:spPr>
          <a:xfrm>
            <a:off x="3863937" y="5945198"/>
            <a:ext cx="5358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S. Abbasi et al. Environmental Pollution 2019, 244: 153-164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4779B9EE-7413-42A5-8DA4-A8FF0079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EAFEEFC6-8A79-4F0D-8A06-3CBFF39A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20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72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Foto enthält.&#10;&#10;Automatisch generierte Beschreibung">
            <a:extLst>
              <a:ext uri="{FF2B5EF4-FFF2-40B4-BE49-F238E27FC236}">
                <a16:creationId xmlns:a16="http://schemas.microsoft.com/office/drawing/2014/main" id="{E2423C85-E60D-4A6E-90A8-21998D7D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81308"/>
            <a:ext cx="9014578" cy="475614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D1CE68D-A770-419C-A2CC-F05BD180514D}"/>
              </a:ext>
            </a:extLst>
          </p:cNvPr>
          <p:cNvSpPr/>
          <p:nvPr/>
        </p:nvSpPr>
        <p:spPr>
          <a:xfrm>
            <a:off x="1925445" y="335722"/>
            <a:ext cx="8613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/>
              <a:t>Nanoplastik unter </a:t>
            </a:r>
            <a:r>
              <a:rPr lang="de-DE" sz="3200" b="1" dirty="0" err="1"/>
              <a:t>demElektronenmikroskop</a:t>
            </a:r>
            <a:br>
              <a:rPr lang="de-DE" sz="3200" dirty="0"/>
            </a:br>
            <a:br>
              <a:rPr lang="de-DE" sz="3200" dirty="0"/>
            </a:br>
            <a:endParaRPr lang="de-DE" sz="3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DE8CA01-2D14-450E-B041-5E07CDC904F3}"/>
              </a:ext>
            </a:extLst>
          </p:cNvPr>
          <p:cNvSpPr/>
          <p:nvPr/>
        </p:nvSpPr>
        <p:spPr>
          <a:xfrm>
            <a:off x="5966579" y="587669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/>
              <a:t>Quelle: </a:t>
            </a:r>
            <a:r>
              <a:rPr lang="de-DE" sz="1600" dirty="0" err="1"/>
              <a:t>yurazaga</a:t>
            </a:r>
            <a:r>
              <a:rPr lang="de-DE" sz="1600" dirty="0"/>
              <a:t> / Fotolia.com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EE61433A-4954-42FA-9861-F2570052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99940C6-BD46-490D-8F20-9189B7BB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21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6694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draußen, Flechte, Vogel enthält.&#10;&#10;Automatisch generierte Beschreibung">
            <a:extLst>
              <a:ext uri="{FF2B5EF4-FFF2-40B4-BE49-F238E27FC236}">
                <a16:creationId xmlns:a16="http://schemas.microsoft.com/office/drawing/2014/main" id="{8F9EF182-AE67-4BB4-AC62-5769160BC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4" y="963101"/>
            <a:ext cx="5553306" cy="423336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27A1D2A-7C94-47E4-B039-A71A66271870}"/>
              </a:ext>
            </a:extLst>
          </p:cNvPr>
          <p:cNvSpPr/>
          <p:nvPr/>
        </p:nvSpPr>
        <p:spPr>
          <a:xfrm>
            <a:off x="1693815" y="5340688"/>
            <a:ext cx="8892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magnified image of clothing </a:t>
            </a:r>
            <a:r>
              <a:rPr lang="en-US" sz="2000" dirty="0" err="1"/>
              <a:t>microfibres</a:t>
            </a:r>
            <a:r>
              <a:rPr lang="en-US" sz="2000" dirty="0"/>
              <a:t> from washing machine effluent. One study found that a fleece jacket can shed as many as 250 000 </a:t>
            </a:r>
            <a:r>
              <a:rPr lang="en-US" sz="2000" dirty="0" err="1"/>
              <a:t>fibres</a:t>
            </a:r>
            <a:r>
              <a:rPr lang="en-US" sz="2000" dirty="0"/>
              <a:t> per wash. </a:t>
            </a:r>
          </a:p>
          <a:p>
            <a:r>
              <a:rPr lang="en-US" sz="2000" dirty="0"/>
              <a:t>Photograph: Courtesy of </a:t>
            </a:r>
            <a:r>
              <a:rPr lang="en-US" sz="2000" dirty="0" err="1"/>
              <a:t>Rozalia</a:t>
            </a:r>
            <a:r>
              <a:rPr lang="en-US" sz="2000" dirty="0"/>
              <a:t> Project </a:t>
            </a:r>
            <a:endParaRPr lang="de-DE" sz="2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7F759A-1EBE-4DE1-AFEE-CEB8BEF7F7C3}"/>
              </a:ext>
            </a:extLst>
          </p:cNvPr>
          <p:cNvSpPr txBox="1"/>
          <p:nvPr/>
        </p:nvSpPr>
        <p:spPr>
          <a:xfrm>
            <a:off x="1522669" y="224475"/>
            <a:ext cx="9234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/>
              <a:t>Mikroplastik Fasern im Waschmaschinenabfluss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963F0CC-2B54-4CBC-BBF7-3B84409B5FDE}"/>
              </a:ext>
            </a:extLst>
          </p:cNvPr>
          <p:cNvSpPr/>
          <p:nvPr/>
        </p:nvSpPr>
        <p:spPr>
          <a:xfrm>
            <a:off x="1773382" y="1891227"/>
            <a:ext cx="32409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Definition nach WHO: </a:t>
            </a:r>
          </a:p>
          <a:p>
            <a:r>
              <a:rPr lang="de-DE" sz="2400" b="1" dirty="0"/>
              <a:t>Länge &gt; 5 µm,</a:t>
            </a:r>
          </a:p>
          <a:p>
            <a:endParaRPr lang="de-DE" sz="2400" b="1" dirty="0"/>
          </a:p>
          <a:p>
            <a:r>
              <a:rPr lang="de-DE" sz="2400" b="1" dirty="0"/>
              <a:t>Durchmesser &lt; 3 µm, </a:t>
            </a:r>
          </a:p>
          <a:p>
            <a:endParaRPr lang="de-DE" sz="2400" b="1" dirty="0"/>
          </a:p>
          <a:p>
            <a:r>
              <a:rPr lang="de-DE" sz="2400" b="1" dirty="0"/>
              <a:t>Länge/Durchmesser &gt; 3/1 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EB59FF8-317A-4F29-A543-E791B2D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5B1058A-BB82-4DD8-8E22-4D35F683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22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712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DD4CB23-55D9-484F-9E22-A36972AACC5A}"/>
              </a:ext>
            </a:extLst>
          </p:cNvPr>
          <p:cNvSpPr/>
          <p:nvPr/>
        </p:nvSpPr>
        <p:spPr>
          <a:xfrm>
            <a:off x="2002193" y="774428"/>
            <a:ext cx="8606408" cy="596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dirty="0"/>
              <a:t>Nach Daten des Verbands der </a:t>
            </a:r>
            <a:r>
              <a:rPr lang="de-DE" sz="2400" dirty="0" err="1"/>
              <a:t>Europäischen</a:t>
            </a:r>
            <a:r>
              <a:rPr lang="de-DE" sz="2400" dirty="0"/>
              <a:t> Kunststofferzeuger wurden im Jahr 2014 in Europa rund 47,8 Mio. Tonnen verarbeitet</a:t>
            </a:r>
          </a:p>
          <a:p>
            <a:endParaRPr lang="de-DE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dirty="0"/>
              <a:t>Im Abfallwirtschaftssystem kamen hiervon jedoch nur 25,8 Mio. Tonnen an (</a:t>
            </a:r>
            <a:r>
              <a:rPr lang="de-DE" sz="2400" dirty="0" err="1"/>
              <a:t>PlasticsEurope</a:t>
            </a:r>
            <a:r>
              <a:rPr lang="de-DE" sz="2400" dirty="0"/>
              <a:t> 2015) </a:t>
            </a:r>
          </a:p>
          <a:p>
            <a:endParaRPr lang="de-DE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dirty="0"/>
              <a:t>Ein wichtiger Faktor für die Verbreitung von Mikroplastik ist Abwasser. 80 bis 90 % der darin enthaltenen Partikel, etwa Kleiderfasern, verbleiben im </a:t>
            </a:r>
            <a:r>
              <a:rPr lang="de-DE" sz="2400" b="1" dirty="0"/>
              <a:t>Klärschlamm</a:t>
            </a:r>
            <a:r>
              <a:rPr lang="de-DE" sz="2400" dirty="0"/>
              <a:t>, der als Düngemittel für Felder  verwendet wird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Kompostierte Bioabfälle </a:t>
            </a:r>
            <a:r>
              <a:rPr lang="de-DE" sz="2400" dirty="0"/>
              <a:t>aus plastikumhüllten Lebensmittel </a:t>
            </a:r>
          </a:p>
          <a:p>
            <a:r>
              <a:rPr lang="de-DE" sz="2400" dirty="0"/>
              <a:t>    führen zu Bodeneinträgen</a:t>
            </a:r>
          </a:p>
          <a:p>
            <a:endParaRPr lang="de-DE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dirty="0"/>
              <a:t>Die Belastung durch Plastik an Land und in den </a:t>
            </a:r>
            <a:r>
              <a:rPr lang="de-DE" sz="2400" dirty="0" err="1"/>
              <a:t>Böden</a:t>
            </a:r>
            <a:r>
              <a:rPr lang="de-DE" sz="2400" dirty="0"/>
              <a:t> wird  zwischen 4 und 32 mal </a:t>
            </a:r>
            <a:r>
              <a:rPr lang="de-DE" sz="2400" dirty="0" err="1"/>
              <a:t>höher</a:t>
            </a:r>
            <a:r>
              <a:rPr lang="de-DE" sz="2400" dirty="0"/>
              <a:t> </a:t>
            </a:r>
            <a:r>
              <a:rPr lang="de-DE" sz="2400" dirty="0" err="1"/>
              <a:t>eingeschätzt</a:t>
            </a:r>
            <a:r>
              <a:rPr lang="de-DE" sz="2400" dirty="0"/>
              <a:t> als in den Meeren (Gionfra2018)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F6C22C4-B69F-465F-B188-495D708CF20C}"/>
              </a:ext>
            </a:extLst>
          </p:cNvPr>
          <p:cNvSpPr txBox="1"/>
          <p:nvPr/>
        </p:nvSpPr>
        <p:spPr>
          <a:xfrm>
            <a:off x="3066966" y="136525"/>
            <a:ext cx="605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Mikroplastik/Nanoplastik in Böden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808B84EC-3740-45F7-83BC-A4DF9DF7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8835D6C0-06F8-48C9-9667-8A44682D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23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58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C35C4-15BA-47C6-BCBC-6989052C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228" y="94453"/>
            <a:ext cx="7886520" cy="1325160"/>
          </a:xfrm>
        </p:spPr>
        <p:txBody>
          <a:bodyPr/>
          <a:lstStyle/>
          <a:p>
            <a:pPr algn="ctr"/>
            <a:r>
              <a:rPr lang="de-DE" b="1" dirty="0"/>
              <a:t>Mikroplastik in der Nahrungskette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AAF29-C036-49B1-8041-0F2F81C25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048" y="1234906"/>
            <a:ext cx="7886700" cy="2634568"/>
          </a:xfrm>
        </p:spPr>
        <p:txBody>
          <a:bodyPr>
            <a:noAutofit/>
          </a:bodyPr>
          <a:lstStyle/>
          <a:p>
            <a:r>
              <a:rPr lang="de-DE" sz="3200" dirty="0"/>
              <a:t>Nach UN Report wurde bei 800 Tierarten Mikroplastik gefunden</a:t>
            </a:r>
          </a:p>
          <a:p>
            <a:r>
              <a:rPr lang="de-DE" sz="3200" dirty="0"/>
              <a:t>Der Hauptteil fand sich im Verdauungstrakt</a:t>
            </a:r>
          </a:p>
          <a:p>
            <a:r>
              <a:rPr lang="de-DE" sz="3200" dirty="0"/>
              <a:t>Je kleiner die Partikel, desto größer die Anreicherung im Gewebe</a:t>
            </a:r>
          </a:p>
          <a:p>
            <a:r>
              <a:rPr lang="de-DE" sz="3200" dirty="0"/>
              <a:t>Problematisch sind Meerestiere als Nahrung  bei einem durchschnittlichen Verbrauch von 20 kg/Kopf/Jahr</a:t>
            </a:r>
          </a:p>
          <a:p>
            <a:r>
              <a:rPr lang="de-DE" sz="3200" dirty="0"/>
              <a:t>Meerestiere aus Aquakulturen enthalten weniger Mikroplastik als frei lebende Meerestiere</a:t>
            </a:r>
          </a:p>
          <a:p>
            <a:endParaRPr lang="de-DE" sz="3200" dirty="0"/>
          </a:p>
          <a:p>
            <a:endParaRPr lang="de-DE" sz="3200" dirty="0"/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2A576429-2F0B-48E0-B308-96F7101153A3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24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9B2AB5C-4C03-4A7A-811E-AC00BCD1814B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51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FB09C-0BF3-49D1-A15F-51720AA3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964" y="268420"/>
            <a:ext cx="7886700" cy="994172"/>
          </a:xfrm>
        </p:spPr>
        <p:txBody>
          <a:bodyPr/>
          <a:lstStyle/>
          <a:p>
            <a:pPr algn="ctr"/>
            <a:r>
              <a:rPr lang="de-DE" b="1" dirty="0"/>
              <a:t>Mikroplastik in Lebensmitteln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E444B889-7658-490F-AF19-DF2CF24C87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88756" y="1262592"/>
          <a:ext cx="8614489" cy="4503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71497">
                  <a:extLst>
                    <a:ext uri="{9D8B030D-6E8A-4147-A177-3AD203B41FA5}">
                      <a16:colId xmlns:a16="http://schemas.microsoft.com/office/drawing/2014/main" val="595949894"/>
                    </a:ext>
                  </a:extLst>
                </a:gridCol>
                <a:gridCol w="2374066">
                  <a:extLst>
                    <a:ext uri="{9D8B030D-6E8A-4147-A177-3AD203B41FA5}">
                      <a16:colId xmlns:a16="http://schemas.microsoft.com/office/drawing/2014/main" val="547882112"/>
                    </a:ext>
                  </a:extLst>
                </a:gridCol>
                <a:gridCol w="3368926">
                  <a:extLst>
                    <a:ext uri="{9D8B030D-6E8A-4147-A177-3AD203B41FA5}">
                      <a16:colId xmlns:a16="http://schemas.microsoft.com/office/drawing/2014/main" val="3559057165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de-DE" sz="2400" dirty="0"/>
                        <a:t>Nachweise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Eintragswege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Autoren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926131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de-DE" sz="2400" dirty="0"/>
                        <a:t>Honig, Zucker, Bier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Luft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Liebezeit 2013 und 2914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921666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r>
                        <a:rPr lang="de-DE" sz="2400" dirty="0"/>
                        <a:t>Muscheln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Meer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De Witte 2014, Li 2015, Van </a:t>
                      </a:r>
                      <a:r>
                        <a:rPr lang="de-DE" sz="2400" dirty="0" err="1"/>
                        <a:t>Cauwenberghe</a:t>
                      </a:r>
                      <a:r>
                        <a:rPr lang="de-DE" sz="2400" dirty="0"/>
                        <a:t> 2014 und 2015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490327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de-DE" sz="2400" dirty="0"/>
                        <a:t>Krabben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Meer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Devriese</a:t>
                      </a:r>
                      <a:r>
                        <a:rPr lang="de-DE" sz="2400" dirty="0"/>
                        <a:t> 2015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6293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de-DE" sz="2400" dirty="0"/>
                        <a:t>Fisch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Meer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EFSA Panel 2015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5986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de-DE" sz="2400" dirty="0"/>
                        <a:t>Meersalz/Speisesalz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Meer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Yang 2015, </a:t>
                      </a:r>
                      <a:r>
                        <a:rPr lang="de-DE" sz="2400" dirty="0" err="1"/>
                        <a:t>Karami</a:t>
                      </a:r>
                      <a:r>
                        <a:rPr lang="de-DE" sz="2400" dirty="0"/>
                        <a:t> 2017, </a:t>
                      </a:r>
                      <a:r>
                        <a:rPr lang="de-DE" sz="2400" dirty="0" err="1"/>
                        <a:t>Iniguez</a:t>
                      </a:r>
                      <a:r>
                        <a:rPr lang="de-DE" sz="2400" dirty="0"/>
                        <a:t> 2017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877957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de-DE" sz="2400" dirty="0"/>
                        <a:t>Mineralwasser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PET- und Glasflaschen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Oßmann</a:t>
                      </a:r>
                      <a:r>
                        <a:rPr lang="de-DE" sz="2400" dirty="0"/>
                        <a:t> 2017, </a:t>
                      </a:r>
                      <a:r>
                        <a:rPr lang="de-DE" sz="2400" dirty="0" err="1"/>
                        <a:t>Schymanski</a:t>
                      </a:r>
                      <a:r>
                        <a:rPr lang="de-DE" sz="2400" dirty="0"/>
                        <a:t> 2018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96160288"/>
                  </a:ext>
                </a:extLst>
              </a:tr>
            </a:tbl>
          </a:graphicData>
        </a:graphic>
      </p:graphicFrame>
      <p:sp>
        <p:nvSpPr>
          <p:cNvPr id="6" name="Foliennummernplatzhalter 11">
            <a:extLst>
              <a:ext uri="{FF2B5EF4-FFF2-40B4-BE49-F238E27FC236}">
                <a16:creationId xmlns:a16="http://schemas.microsoft.com/office/drawing/2014/main" id="{62DC8149-CF90-4A0C-8693-6CBEFF0D1B2E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25</a:t>
            </a:fld>
            <a:endParaRPr lang="de-DE" sz="1200" spc="-1">
              <a:latin typeface="Times New Roman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86376E84-00CA-4B94-9424-E4711416B2E6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612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AFC0FDD-A5E2-41A6-B034-37F87122D63E}"/>
              </a:ext>
            </a:extLst>
          </p:cNvPr>
          <p:cNvSpPr txBox="1"/>
          <p:nvPr/>
        </p:nvSpPr>
        <p:spPr>
          <a:xfrm>
            <a:off x="2048785" y="248038"/>
            <a:ext cx="8589497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Plastik </a:t>
            </a: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aus</a:t>
            </a: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Polymertypen</a:t>
            </a: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und </a:t>
            </a: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ihre</a:t>
            </a: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Verwendungen</a:t>
            </a:r>
            <a:endParaRPr lang="en-US" sz="35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6E532CA-1EC0-4890-8C2F-973A464C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52400" y="2002536"/>
            <a:ext cx="30861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spc="-1">
                <a:solidFill>
                  <a:srgbClr val="FFFFFF"/>
                </a:solidFill>
              </a:rPr>
              <a:t>Pulmologisches Forschungsinstitut (IPR)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93E873B-628F-4422-BDB5-A05AFB11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2239" y="6455665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0F622C8-81B8-4D4F-A101-E82D9C4506D8}" type="slidenum">
              <a:rPr lang="en-US" sz="1000" spc="-1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000" spc="-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D5B882A-43D9-4916-AD11-A86469F498A8}"/>
              </a:ext>
            </a:extLst>
          </p:cNvPr>
          <p:cNvGraphicFramePr>
            <a:graphicFrameLocks noGrp="1"/>
          </p:cNvGraphicFramePr>
          <p:nvPr/>
        </p:nvGraphicFramePr>
        <p:xfrm>
          <a:off x="1848167" y="1655276"/>
          <a:ext cx="8495663" cy="4944230"/>
        </p:xfrm>
        <a:graphic>
          <a:graphicData uri="http://schemas.openxmlformats.org/drawingml/2006/table">
            <a:tbl>
              <a:tblPr firstRow="1" firstCol="1" bandRow="1">
                <a:noFill/>
                <a:tableStyleId>{7DF18680-E054-41AD-8BC1-D1AEF772440D}</a:tableStyleId>
              </a:tblPr>
              <a:tblGrid>
                <a:gridCol w="2675512">
                  <a:extLst>
                    <a:ext uri="{9D8B030D-6E8A-4147-A177-3AD203B41FA5}">
                      <a16:colId xmlns:a16="http://schemas.microsoft.com/office/drawing/2014/main" val="3548484488"/>
                    </a:ext>
                  </a:extLst>
                </a:gridCol>
                <a:gridCol w="1393902">
                  <a:extLst>
                    <a:ext uri="{9D8B030D-6E8A-4147-A177-3AD203B41FA5}">
                      <a16:colId xmlns:a16="http://schemas.microsoft.com/office/drawing/2014/main" val="2237136264"/>
                    </a:ext>
                  </a:extLst>
                </a:gridCol>
                <a:gridCol w="4426249">
                  <a:extLst>
                    <a:ext uri="{9D8B030D-6E8A-4147-A177-3AD203B41FA5}">
                      <a16:colId xmlns:a16="http://schemas.microsoft.com/office/drawing/2014/main" val="3354629236"/>
                    </a:ext>
                  </a:extLst>
                </a:gridCol>
              </a:tblGrid>
              <a:tr h="51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Polymertyp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Abkürzung</a:t>
                      </a:r>
                      <a:endParaRPr lang="de-DE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Verwendung</a:t>
                      </a:r>
                      <a:endParaRPr lang="de-DE" sz="1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548236"/>
                  </a:ext>
                </a:extLst>
              </a:tr>
              <a:tr h="51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kern="1200" cap="none" spc="0">
                          <a:solidFill>
                            <a:schemeClr val="tx1"/>
                          </a:solidFill>
                          <a:effectLst/>
                        </a:rPr>
                        <a:t>Polymethylmethacrylat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0" cap="none" spc="0">
                          <a:solidFill>
                            <a:schemeClr val="tx1"/>
                          </a:solidFill>
                          <a:effectLst/>
                        </a:rPr>
                        <a:t>PMMA</a:t>
                      </a:r>
                      <a:endParaRPr lang="de-DE" sz="1800" b="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0" cap="none" spc="0">
                          <a:solidFill>
                            <a:schemeClr val="tx1"/>
                          </a:solidFill>
                          <a:effectLst/>
                        </a:rPr>
                        <a:t>Brillengläser, Rückleuchten, Bedachung</a:t>
                      </a:r>
                      <a:endParaRPr lang="de-DE" sz="1800" b="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575330"/>
                  </a:ext>
                </a:extLst>
              </a:tr>
              <a:tr h="968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Polyethylen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 dirty="0">
                          <a:solidFill>
                            <a:schemeClr val="tx1"/>
                          </a:solidFill>
                          <a:effectLst/>
                        </a:rPr>
                        <a:t>PE</a:t>
                      </a:r>
                      <a:endParaRPr lang="de-DE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Flaschen, Spielzeug, Tragetaschen, Müllbeutel, Beschichtungen, Verpackungen, Gas- und Wasserrohre, Kabelisolation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12372"/>
                  </a:ext>
                </a:extLst>
              </a:tr>
              <a:tr h="51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Polypropylen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PP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Lebensmittel, Autoindustrie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791482"/>
                  </a:ext>
                </a:extLst>
              </a:tr>
              <a:tr h="51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Polyvinylchlorid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PVC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Gebäude, Transport, Verpackungen, Elektronik</a:t>
                      </a: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923444"/>
                  </a:ext>
                </a:extLst>
              </a:tr>
              <a:tr h="5135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Polyethylenterephthalat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PET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Getränkeflaschen 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195785"/>
                  </a:ext>
                </a:extLst>
              </a:tr>
              <a:tr h="740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b="1" cap="none" spc="0">
                          <a:solidFill>
                            <a:schemeClr val="tx1"/>
                          </a:solidFill>
                          <a:effectLst/>
                        </a:rPr>
                        <a:t>Polystyrol</a:t>
                      </a:r>
                      <a:endParaRPr lang="de-DE" sz="18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>
                          <a:solidFill>
                            <a:schemeClr val="tx1"/>
                          </a:solidFill>
                          <a:effectLst/>
                        </a:rPr>
                        <a:t>PS</a:t>
                      </a:r>
                      <a:endParaRPr lang="de-DE" sz="18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cap="none" spc="0" dirty="0">
                          <a:solidFill>
                            <a:schemeClr val="tx1"/>
                          </a:solidFill>
                          <a:effectLst/>
                        </a:rPr>
                        <a:t>Lebensmittelverpackungen, Automatenbecher, Plastikbesteck, CD-Hüllen</a:t>
                      </a:r>
                      <a:endParaRPr lang="de-DE" sz="18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68174" marT="27269" marB="20452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78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68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F9554-4839-4C5F-B536-B95AD17D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38" y="136922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Wie kann Mikroplastik krank machen?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8AFBAC-D2C5-454E-A57A-6527E807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894" y="1112320"/>
            <a:ext cx="8579796" cy="5244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Plastik enthält gefährliche Zusatzstoffe wie:</a:t>
            </a:r>
          </a:p>
          <a:p>
            <a:r>
              <a:rPr lang="de-DE" b="1" dirty="0"/>
              <a:t>Weichmacher (Phthalate)</a:t>
            </a:r>
          </a:p>
          <a:p>
            <a:pPr marL="0" indent="0">
              <a:buNone/>
            </a:pPr>
            <a:r>
              <a:rPr lang="de-DE" dirty="0"/>
              <a:t>	DEHP(</a:t>
            </a:r>
            <a:r>
              <a:rPr lang="de-DE" dirty="0" err="1"/>
              <a:t>Diethylhexylphthalat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	DBP (</a:t>
            </a:r>
            <a:r>
              <a:rPr lang="de-DE" dirty="0" err="1"/>
              <a:t>Dibutylphthalat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	BBP (</a:t>
            </a:r>
            <a:r>
              <a:rPr lang="de-DE" dirty="0" err="1"/>
              <a:t>Benzylbutylphthalat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	DIDP (</a:t>
            </a:r>
            <a:r>
              <a:rPr lang="de-DE" dirty="0" err="1"/>
              <a:t>Diisodecylphthalat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	DINP (</a:t>
            </a:r>
            <a:r>
              <a:rPr lang="de-DE" dirty="0" err="1"/>
              <a:t>Diisonylphthalat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u="sng" dirty="0"/>
              <a:t>Phthalat-Alternative:</a:t>
            </a:r>
            <a:r>
              <a:rPr lang="de-DE" dirty="0"/>
              <a:t> </a:t>
            </a:r>
            <a:r>
              <a:rPr lang="de-DE" dirty="0" err="1"/>
              <a:t>phthalatfreie</a:t>
            </a:r>
            <a:r>
              <a:rPr lang="de-DE" dirty="0"/>
              <a:t> Weichmacher DINCH (1,2-Cyclohexandicarbonsäurediisononylester)</a:t>
            </a:r>
          </a:p>
          <a:p>
            <a:r>
              <a:rPr lang="de-DE" b="1" dirty="0"/>
              <a:t>Bisphenol A</a:t>
            </a:r>
          </a:p>
          <a:p>
            <a:r>
              <a:rPr lang="de-DE" b="1" dirty="0"/>
              <a:t>Bromierte Flammschutzmittel</a:t>
            </a:r>
          </a:p>
          <a:p>
            <a:r>
              <a:rPr lang="de-DE" b="1" dirty="0" err="1"/>
              <a:t>Organozinnverbindungen</a:t>
            </a:r>
            <a:endParaRPr lang="de-DE" b="1" dirty="0"/>
          </a:p>
          <a:p>
            <a:endParaRPr lang="de-DE" sz="2400" dirty="0"/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B347B16E-9149-4665-B129-627D38E3538F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27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A75A04B-F8A6-4AD7-A0C2-8F6A400952B6}"/>
              </a:ext>
            </a:extLst>
          </p:cNvPr>
          <p:cNvSpPr txBox="1">
            <a:spLocks/>
          </p:cNvSpPr>
          <p:nvPr/>
        </p:nvSpPr>
        <p:spPr>
          <a:xfrm>
            <a:off x="4453785" y="6483118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867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730E4-2EF2-4AEC-BF98-FCDB0256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0935"/>
            <a:ext cx="7886700" cy="1325563"/>
          </a:xfrm>
        </p:spPr>
        <p:txBody>
          <a:bodyPr/>
          <a:lstStyle/>
          <a:p>
            <a:pPr algn="ctr"/>
            <a:r>
              <a:rPr lang="de-DE" b="1" dirty="0"/>
              <a:t>Wie gefährlich sind Phthalate?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8C7E81-C2C9-4805-AA5D-ECAE262C8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90300"/>
            <a:ext cx="8114224" cy="506622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de-DE" sz="2400" dirty="0"/>
              <a:t>Die Europäische Union hat die Phthalate DEHP, DBP, BBP und DIBP als fortpflanzungsschädigend eingestuft</a:t>
            </a:r>
          </a:p>
          <a:p>
            <a:pPr>
              <a:lnSpc>
                <a:spcPct val="120000"/>
              </a:lnSpc>
            </a:pPr>
            <a:r>
              <a:rPr lang="de-DE" sz="2400" dirty="0"/>
              <a:t>In Tierversuchen haben diese Stoffe zu einer Beeinträchtigung der Sexualfunktion und/oder Fruchtbarkeit sowie der Entwicklung geführt</a:t>
            </a:r>
          </a:p>
          <a:p>
            <a:pPr>
              <a:lnSpc>
                <a:spcPct val="120000"/>
              </a:lnSpc>
            </a:pPr>
            <a:r>
              <a:rPr lang="de-DE" sz="2400" dirty="0"/>
              <a:t>Weichmacher sind im Kunststoff nicht fest gebunden und können verdampfen, ausgewaschen oder abgerieben werden </a:t>
            </a:r>
          </a:p>
          <a:p>
            <a:pPr>
              <a:lnSpc>
                <a:spcPct val="120000"/>
              </a:lnSpc>
            </a:pPr>
            <a:r>
              <a:rPr lang="de-DE" sz="2400" dirty="0"/>
              <a:t>Phthalate sind überall zu finden, auch im Hausstaub. Bei fast jedem Menschen sind Phthalate und ihre Abbauprodukte im Blut und Urin nachweisbar</a:t>
            </a:r>
          </a:p>
          <a:p>
            <a:pPr>
              <a:lnSpc>
                <a:spcPct val="120000"/>
              </a:lnSpc>
            </a:pPr>
            <a:endParaRPr lang="de-DE" sz="2400" dirty="0"/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36FEF012-D6F0-4118-9C3D-8F8059B58B1C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28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2333E18-C51C-4061-B3B4-48319618B6B1}"/>
              </a:ext>
            </a:extLst>
          </p:cNvPr>
          <p:cNvSpPr txBox="1">
            <a:spLocks/>
          </p:cNvSpPr>
          <p:nvPr/>
        </p:nvSpPr>
        <p:spPr>
          <a:xfrm>
            <a:off x="4453785" y="648324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753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05B6E-C824-4824-A66F-F35D00008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38" y="29030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Phthalate: Aufnahme</a:t>
            </a:r>
            <a:br>
              <a:rPr lang="de-DE" b="1" dirty="0"/>
            </a:br>
            <a:endParaRPr lang="de-DE" b="1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69EF948-6D52-400F-AE25-05951390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EEA4AB8-4959-4893-9D07-1E49AC64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29</a:t>
            </a:fld>
            <a:endParaRPr lang="de-DE" spc="-1">
              <a:latin typeface="Times New Roman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D306B40-FC82-46AC-B67B-7C94D7D038D0}"/>
              </a:ext>
            </a:extLst>
          </p:cNvPr>
          <p:cNvSpPr/>
          <p:nvPr/>
        </p:nvSpPr>
        <p:spPr>
          <a:xfrm>
            <a:off x="1821874" y="668105"/>
            <a:ext cx="884612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Atmung: </a:t>
            </a:r>
            <a:r>
              <a:rPr lang="de-DE" sz="2400" dirty="0"/>
              <a:t>durch Ausdampfen aus Weich- PVC-Produkten</a:t>
            </a:r>
          </a:p>
          <a:p>
            <a:endParaRPr lang="de-DE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Nahrung: </a:t>
            </a:r>
            <a:r>
              <a:rPr lang="de-DE" sz="2400" dirty="0"/>
              <a:t>vor allem in fetthaltigen Nahrungsmitteln wie Käse, Wurst, Erdnüssen reichern sich Weichmacher an. Besonders in Plastik eingeschweißte und stark verarbeitete Lebensmittel, die während des Produktionsprozesses mit Geräten aus Weich-PVC in Kontakt kommen, sind belastet</a:t>
            </a:r>
          </a:p>
          <a:p>
            <a:endParaRPr lang="de-DE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Haut: </a:t>
            </a:r>
            <a:r>
              <a:rPr lang="de-DE" sz="2400" dirty="0"/>
              <a:t>Kontakt mit Weich-PVC (Luftmatratze, Schlauchboot, PVC-Böden), aber auch über Kosmetika wie etwa Nagellack, Cremes, Shampoos, Seifen, Parfums oder Deodorants</a:t>
            </a:r>
          </a:p>
          <a:p>
            <a:endParaRPr lang="de-DE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Pharmazeutische Produkte: </a:t>
            </a:r>
            <a:r>
              <a:rPr lang="de-DE" sz="2400" dirty="0"/>
              <a:t>Tabletten, Blutbeuteln, Schläuchen, Kathetern etc.</a:t>
            </a:r>
          </a:p>
          <a:p>
            <a:endParaRPr lang="de-DE" sz="1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2400" b="1" dirty="0"/>
              <a:t>Mund: </a:t>
            </a:r>
            <a:r>
              <a:rPr lang="de-DE" sz="2400" dirty="0"/>
              <a:t>Kleinkinder, die gerne alles in den Mund stecken, können beim Nuckeln an PVC Produkten Weichmacher aufnehmen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81817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3593-B52C-60BC-ED27-4A25D4247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DC8684-C584-36D1-D86E-4B1353A22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148" y="913291"/>
            <a:ext cx="9189853" cy="53319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041F404-64A2-2847-181D-EE8695C2763A}"/>
              </a:ext>
            </a:extLst>
          </p:cNvPr>
          <p:cNvSpPr/>
          <p:nvPr/>
        </p:nvSpPr>
        <p:spPr>
          <a:xfrm>
            <a:off x="3956606" y="5686721"/>
            <a:ext cx="125066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" dirty="0">
                <a:latin typeface="AgfaRotisSansSerifLight"/>
              </a:rPr>
              <a:t>TIDE </a:t>
            </a:r>
            <a:r>
              <a:rPr lang="de-DE" sz="600" dirty="0" err="1">
                <a:latin typeface="AgfaRotisSansSerifLight"/>
              </a:rPr>
              <a:t>Chandelier</a:t>
            </a:r>
            <a:r>
              <a:rPr lang="de-DE" sz="600" dirty="0">
                <a:latin typeface="AgfaRotisSansSerifLight"/>
              </a:rPr>
              <a:t> – Stuart </a:t>
            </a:r>
            <a:r>
              <a:rPr lang="de-DE" sz="600" dirty="0" err="1">
                <a:latin typeface="AgfaRotisSansSerifLight"/>
              </a:rPr>
              <a:t>Haygarth</a:t>
            </a:r>
            <a:endParaRPr lang="de-DE" sz="1350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92E42BB-494E-439A-6E88-5E8B70E1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785" y="6245280"/>
            <a:ext cx="3211406" cy="47592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7CA6BF12-7451-9FD9-D50D-EE2C25A9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</a:t>
            </a:fld>
            <a:endParaRPr lang="de-DE" spc="-1">
              <a:latin typeface="Times New Roman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255A36-9AD7-F340-79FE-AF494093C6CA}"/>
              </a:ext>
            </a:extLst>
          </p:cNvPr>
          <p:cNvSpPr txBox="1"/>
          <p:nvPr/>
        </p:nvSpPr>
        <p:spPr>
          <a:xfrm>
            <a:off x="4724400" y="216435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Plastik überall</a:t>
            </a:r>
          </a:p>
        </p:txBody>
      </p:sp>
    </p:spTree>
    <p:extLst>
      <p:ext uri="{BB962C8B-B14F-4D97-AF65-F5344CB8AC3E}">
        <p14:creationId xmlns:p14="http://schemas.microsoft.com/office/powerpoint/2010/main" val="3010914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D4947-D532-4314-89D9-B53E2BF0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549" y="77606"/>
            <a:ext cx="8968902" cy="1325160"/>
          </a:xfrm>
        </p:spPr>
        <p:txBody>
          <a:bodyPr/>
          <a:lstStyle/>
          <a:p>
            <a:pPr algn="ctr"/>
            <a:r>
              <a:rPr lang="de-DE" b="1" dirty="0"/>
              <a:t>Bisphenol A (BPA): Produktion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7BF094-E819-4041-BA77-30A12FD2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472" y="1212626"/>
            <a:ext cx="8394971" cy="50326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de-DE" sz="3200" dirty="0"/>
              <a:t>BPA (das A steht für Aceton) ist eine der meistproduzierten Industriechemikalien</a:t>
            </a:r>
          </a:p>
          <a:p>
            <a:pPr>
              <a:lnSpc>
                <a:spcPct val="100000"/>
              </a:lnSpc>
            </a:pPr>
            <a:r>
              <a:rPr lang="de-DE" sz="3200" dirty="0"/>
              <a:t>Das weltweite Produktionsvolumen beträgt rund 3,8 Millionen Tonnen pro Jahr. 1,15 Million Tonnen im Jahr verbrauchen davon alleine Betriebe</a:t>
            </a:r>
          </a:p>
          <a:p>
            <a:pPr>
              <a:lnSpc>
                <a:spcPct val="100000"/>
              </a:lnSpc>
            </a:pPr>
            <a:r>
              <a:rPr lang="de-DE" sz="3200" dirty="0"/>
              <a:t>BPA wird hauptsächlich für die Herstellung des Kunststoffs Polycarbonat (PC) verwendet sowie für die Herstellung von Epoxidharzen (z. B. für die Innenbeschichtungen von Getränke- und Konservendosen)</a:t>
            </a:r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FEB819BB-7CC3-4256-BF90-78B0CA48CE90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30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AC9D268-8F34-4594-890D-7614F2574401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0438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2469A-44BC-4963-BD99-0D812EC96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740" y="0"/>
            <a:ext cx="7886520" cy="132516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/>
              <a:t>Bisphenol A: Nachweis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12DB7D-75CE-4D5C-8424-709E8941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468" y="1134897"/>
            <a:ext cx="8677072" cy="464333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de-DE" sz="3200" dirty="0"/>
              <a:t>BPA wurde in der Luft, im Hausstaub, in Oberflächengewässern und auch im Meerwasser gefunden </a:t>
            </a:r>
          </a:p>
          <a:p>
            <a:pPr>
              <a:lnSpc>
                <a:spcPct val="120000"/>
              </a:lnSpc>
            </a:pPr>
            <a:r>
              <a:rPr lang="de-DE" sz="3200" dirty="0"/>
              <a:t>BPA wurde in frischem Treibhausobst und in Trinkwasser aus Kunststofftanks nachgewiesen</a:t>
            </a:r>
          </a:p>
          <a:p>
            <a:pPr>
              <a:lnSpc>
                <a:spcPct val="120000"/>
              </a:lnSpc>
            </a:pPr>
            <a:r>
              <a:rPr lang="de-DE" sz="3200" dirty="0"/>
              <a:t>im Urin, Blut, Fruchtwasser, Gebärmuttergewebe und im Blut der Nabelschnur</a:t>
            </a:r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8468A277-59FA-4482-B96F-696080DF70F9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31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3DBB743-F320-4111-AD71-4F288B3C38A3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656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BC90C-C48D-40B2-94EB-C5E61953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470" y="1"/>
            <a:ext cx="7886700" cy="1325563"/>
          </a:xfrm>
        </p:spPr>
        <p:txBody>
          <a:bodyPr/>
          <a:lstStyle/>
          <a:p>
            <a:pPr algn="ctr"/>
            <a:r>
              <a:rPr lang="de-DE" b="1" dirty="0"/>
              <a:t>Bisphenol A: Gesundheitliches Risiko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A15E32-9EDF-45CB-9EDC-64B85C0D2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531" y="913500"/>
            <a:ext cx="8175914" cy="5031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BPA greift in das Hormonsystem ein</a:t>
            </a:r>
          </a:p>
          <a:p>
            <a:pPr>
              <a:lnSpc>
                <a:spcPct val="120000"/>
              </a:lnSpc>
            </a:pPr>
            <a:r>
              <a:rPr lang="de-DE" dirty="0"/>
              <a:t>Während Erwachsene wesentlich unempfindlicher reagieren, kann die gleiche Dosis für Föten und Kleinkinder zu schwerwiegenden Gesundheitsschäden führen </a:t>
            </a:r>
          </a:p>
          <a:p>
            <a:pPr>
              <a:lnSpc>
                <a:spcPct val="120000"/>
              </a:lnSpc>
            </a:pPr>
            <a:r>
              <a:rPr lang="de-DE" dirty="0"/>
              <a:t>Aufgrund seiner hormonähnlichen Wirkung kann BPA die Gehirn und Organentwicklung stören</a:t>
            </a:r>
          </a:p>
          <a:p>
            <a:pPr>
              <a:lnSpc>
                <a:spcPct val="120000"/>
              </a:lnSpc>
            </a:pPr>
            <a:r>
              <a:rPr lang="de-DE" dirty="0"/>
              <a:t>Neben Diabetes, Herz-Kreislauferkrankungen, Endometriose, Brustkrebs, und verminderte Spermien kann BPA auch Verhaltensauffälligkeiten bei Kindern auslösen</a:t>
            </a:r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A67EB2AF-8BD6-423F-9CCA-598BD1ABF948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32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F20F33F8-91E8-4C17-A8AA-DA913EBE95CC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6205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2A198-59EC-30E5-B8AD-AAFD52AF5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7B2994-0F72-DFFE-79B5-F46852EB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28A9E3-FD0B-FD56-3CD0-CD8D2CB5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33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Screenshot, Cartoon enthält.">
            <a:extLst>
              <a:ext uri="{FF2B5EF4-FFF2-40B4-BE49-F238E27FC236}">
                <a16:creationId xmlns:a16="http://schemas.microsoft.com/office/drawing/2014/main" id="{9F87C164-BF44-1283-6FAD-11C8A8BF2D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4546"/>
            <a:ext cx="9144000" cy="55298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A4C68D5-A4FF-234E-7649-CA45059ECB3D}"/>
              </a:ext>
            </a:extLst>
          </p:cNvPr>
          <p:cNvSpPr txBox="1"/>
          <p:nvPr/>
        </p:nvSpPr>
        <p:spPr>
          <a:xfrm>
            <a:off x="1813932" y="5892530"/>
            <a:ext cx="8854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https://www.plasticsfate.eu/post/new-plasticsfate-video-rethinking-how-we-assess-the-health-risks-of-micro-and-nanoplastics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3AE094-3A58-1EA3-6D49-EAA1B3A6914C}"/>
              </a:ext>
            </a:extLst>
          </p:cNvPr>
          <p:cNvSpPr txBox="1"/>
          <p:nvPr/>
        </p:nvSpPr>
        <p:spPr>
          <a:xfrm>
            <a:off x="2571796" y="15108"/>
            <a:ext cx="773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Möglicher Einfluss von Mikro- und Nanoplastik</a:t>
            </a:r>
          </a:p>
        </p:txBody>
      </p:sp>
    </p:spTree>
    <p:extLst>
      <p:ext uri="{BB962C8B-B14F-4D97-AF65-F5344CB8AC3E}">
        <p14:creationId xmlns:p14="http://schemas.microsoft.com/office/powerpoint/2010/main" val="2605942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iagramm, Screenshot, parallel enthält.&#10;&#10;KI-generierte Inhalte können fehlerhaft sein.">
            <a:extLst>
              <a:ext uri="{FF2B5EF4-FFF2-40B4-BE49-F238E27FC236}">
                <a16:creationId xmlns:a16="http://schemas.microsoft.com/office/drawing/2014/main" id="{46FE8CBA-D852-ABFE-C3F0-F18D72CF7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96" y="1011677"/>
            <a:ext cx="8067607" cy="5223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E6E031-4ABF-22B9-1548-91793F0E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920" y="-40009"/>
            <a:ext cx="8699905" cy="1325160"/>
          </a:xfrm>
        </p:spPr>
        <p:txBody>
          <a:bodyPr/>
          <a:lstStyle/>
          <a:p>
            <a:r>
              <a:rPr lang="de-DE" sz="2800" b="1" dirty="0"/>
              <a:t>Vergleich von MNP-Konzentrationen in Leber, Niere und Gehirn von Verstorbenen (2016 vs. 2024)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37710-A11C-1838-66A8-4E14CF1F3D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0FB65-6E5B-64C5-58C2-F0ACA5D557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34</a:t>
            </a:fld>
            <a:endParaRPr lang="de-DE" spc="-1">
              <a:latin typeface="Times New Roman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2248CE-CC33-75AD-10EE-BF2B52347B5C}"/>
              </a:ext>
            </a:extLst>
          </p:cNvPr>
          <p:cNvSpPr txBox="1"/>
          <p:nvPr/>
        </p:nvSpPr>
        <p:spPr>
          <a:xfrm>
            <a:off x="1968095" y="6356507"/>
            <a:ext cx="277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Nihart</a:t>
            </a:r>
            <a:r>
              <a:rPr lang="de-DE" dirty="0"/>
              <a:t> et al. Nat </a:t>
            </a:r>
            <a:r>
              <a:rPr lang="de-DE" dirty="0" err="1"/>
              <a:t>Med</a:t>
            </a:r>
            <a:r>
              <a:rPr lang="de-DE" dirty="0"/>
              <a:t> 2025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D2ED52-1F02-2B61-9E68-85D73B09BB82}"/>
              </a:ext>
            </a:extLst>
          </p:cNvPr>
          <p:cNvSpPr/>
          <p:nvPr/>
        </p:nvSpPr>
        <p:spPr>
          <a:xfrm>
            <a:off x="7982040" y="3677055"/>
            <a:ext cx="1956386" cy="1040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5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F84FE-0E4D-8686-243B-E2830C72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848" y="-204022"/>
            <a:ext cx="8753945" cy="1325160"/>
          </a:xfrm>
        </p:spPr>
        <p:txBody>
          <a:bodyPr/>
          <a:lstStyle/>
          <a:p>
            <a:r>
              <a:rPr lang="de-DE" b="1" dirty="0"/>
              <a:t>MNP in Gehirn, Niere und Leber bei Verstorbenen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CDE80DB-87CE-7261-437D-B2B27B6D039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53C433-6927-C872-185F-A3B5AC8D11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42AA06-9C74-FC9E-238D-61AEE6F3F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35</a:t>
            </a:fld>
            <a:endParaRPr lang="de-DE" spc="-1">
              <a:latin typeface="Times New Roman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2E3B17-8793-8210-3CED-E166B7C13D86}"/>
              </a:ext>
            </a:extLst>
          </p:cNvPr>
          <p:cNvSpPr txBox="1"/>
          <p:nvPr/>
        </p:nvSpPr>
        <p:spPr>
          <a:xfrm>
            <a:off x="1718848" y="724040"/>
            <a:ext cx="860897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Höchste MNP-Konzentrationen im Gehirn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Im Jahr 2024 fünffach höhere MNP-Konzentrationen im Gehirn im Vergleich zu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0,5 % des Gehirn-Gesamtgewichts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3-5 mal höher im Gehirn bei Dementen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dirty="0"/>
              <a:t>Am häufigsten sind Polyethylen-Nanopartikel &lt; 200 nm. (Vorkommen in Einwegverpackungen, </a:t>
            </a:r>
            <a:r>
              <a:rPr lang="de-DE" sz="2800" dirty="0" err="1"/>
              <a:t>Shampooflaschen</a:t>
            </a:r>
            <a:r>
              <a:rPr lang="de-DE" sz="2800" dirty="0"/>
              <a:t>, Frischhaltebeutel)</a:t>
            </a:r>
          </a:p>
          <a:p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697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B958AF-F80C-3AC3-C789-C4222757E57E}"/>
              </a:ext>
            </a:extLst>
          </p:cNvPr>
          <p:cNvSpPr txBox="1"/>
          <p:nvPr/>
        </p:nvSpPr>
        <p:spPr>
          <a:xfrm>
            <a:off x="2380034" y="2431916"/>
            <a:ext cx="79432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Mögliche Störung der Blut-Hirn-Schranke</a:t>
            </a:r>
          </a:p>
          <a:p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MPN triggert Entzündungsreaktion</a:t>
            </a:r>
          </a:p>
          <a:p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MPN fördert Neurodegeneration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E1E019-D77D-A046-157A-3A5F5057B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617" y="715235"/>
            <a:ext cx="8458766" cy="1325160"/>
          </a:xfrm>
        </p:spPr>
        <p:txBody>
          <a:bodyPr>
            <a:normAutofit fontScale="90000"/>
          </a:bodyPr>
          <a:lstStyle/>
          <a:p>
            <a:r>
              <a:rPr lang="de-DE" sz="4000" b="1" dirty="0"/>
              <a:t>Warum sind im Gehirn die höchsten MPN-Konzentrationen bei Demenz?</a:t>
            </a:r>
            <a:br>
              <a:rPr lang="de-DE" sz="4000" b="1" dirty="0"/>
            </a:br>
            <a:endParaRPr lang="de-DE" sz="4000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25ECD6-F307-6727-64E9-FDD6562D43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8A73AD-EF67-1E0A-AB31-816E15123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36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6114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61C12D0-64E5-34EC-E6E2-6401C5C7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7A6469-6FFE-7AA4-AC69-BEED11F7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37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Diagramm, Karte enthält.&#10;&#10;KI-generierte Inhalte können fehlerhaft sein.">
            <a:extLst>
              <a:ext uri="{FF2B5EF4-FFF2-40B4-BE49-F238E27FC236}">
                <a16:creationId xmlns:a16="http://schemas.microsoft.com/office/drawing/2014/main" id="{E64F22A4-1CA9-A8B3-8DA0-B24669BB7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3120"/>
            <a:ext cx="9144000" cy="55117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A07B8E-3F8C-64A8-2579-28A660FDCC02}"/>
              </a:ext>
            </a:extLst>
          </p:cNvPr>
          <p:cNvSpPr txBox="1"/>
          <p:nvPr/>
        </p:nvSpPr>
        <p:spPr>
          <a:xfrm>
            <a:off x="4553040" y="149899"/>
            <a:ext cx="3461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Blut-Hirn-Schranke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1CF785-DDE1-124E-EA5A-0AC28B3A3FDB}"/>
              </a:ext>
            </a:extLst>
          </p:cNvPr>
          <p:cNvSpPr txBox="1"/>
          <p:nvPr/>
        </p:nvSpPr>
        <p:spPr>
          <a:xfrm>
            <a:off x="2545406" y="6158086"/>
            <a:ext cx="798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https://commons.wikimedia.org/w/index.php?curid=6067063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3152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9C0BE-8340-42A0-A218-0EC1EA70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90" y="10553"/>
            <a:ext cx="9075420" cy="994172"/>
          </a:xfrm>
        </p:spPr>
        <p:txBody>
          <a:bodyPr>
            <a:noAutofit/>
          </a:bodyPr>
          <a:lstStyle/>
          <a:p>
            <a:pPr algn="ctr"/>
            <a:r>
              <a:rPr lang="de-DE" sz="2400" b="1" dirty="0"/>
              <a:t>Zusammenfassung (I)</a:t>
            </a:r>
            <a:br>
              <a:rPr lang="de-DE" sz="2400" b="1" dirty="0"/>
            </a:br>
            <a:r>
              <a:rPr lang="de-DE" sz="2400" b="1" dirty="0"/>
              <a:t>Mögliche Gesundheitsschäden durch Mikroplastik/Nanoplastik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4F5799-ED57-47E1-918B-2EB417C6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624" y="866569"/>
            <a:ext cx="8604830" cy="5124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Allergien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Übergewicht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Krebs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Herzkrankheiten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Unfruchtbarkeit 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Diabetes mellitus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Darmerkrankungen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Nierenerkrankungen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Lebererkrankungen</a:t>
            </a:r>
          </a:p>
          <a:p>
            <a:pPr>
              <a:lnSpc>
                <a:spcPct val="100000"/>
              </a:lnSpc>
            </a:pP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Lungenerkrankugen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Eingeschränkte Organentwicklung bei Ungeborenen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Gehirnerkrankungen z.B. Schlaganfall, Demenz, Alzheimer </a:t>
            </a:r>
          </a:p>
          <a:p>
            <a:pPr>
              <a:lnSpc>
                <a:spcPct val="10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Hohes gesundheitliches Risiko für Neugeborene/Kinder </a:t>
            </a:r>
          </a:p>
        </p:txBody>
      </p:sp>
      <p:sp>
        <p:nvSpPr>
          <p:cNvPr id="5" name="Foliennummernplatzhalter 11">
            <a:extLst>
              <a:ext uri="{FF2B5EF4-FFF2-40B4-BE49-F238E27FC236}">
                <a16:creationId xmlns:a16="http://schemas.microsoft.com/office/drawing/2014/main" id="{9E457F06-47AA-4525-A178-8A6C5B082921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38</a:t>
            </a:fld>
            <a:endParaRPr lang="de-DE" sz="1200" spc="-1">
              <a:latin typeface="Times New Roman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546AA4C3-1672-4850-8900-19250B36FAD3}"/>
              </a:ext>
            </a:extLst>
          </p:cNvPr>
          <p:cNvSpPr txBox="1">
            <a:spLocks/>
          </p:cNvSpPr>
          <p:nvPr/>
        </p:nvSpPr>
        <p:spPr>
          <a:xfrm>
            <a:off x="4490297" y="63820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 dirty="0">
                <a:latin typeface="Times New Roman"/>
              </a:rPr>
              <a:t>Pulmologisches Forschungsinstitut (IPR)</a:t>
            </a:r>
          </a:p>
        </p:txBody>
      </p:sp>
    </p:spTree>
    <p:extLst>
      <p:ext uri="{BB962C8B-B14F-4D97-AF65-F5344CB8AC3E}">
        <p14:creationId xmlns:p14="http://schemas.microsoft.com/office/powerpoint/2010/main" val="2484476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9C0BE-8340-42A0-A218-0EC1EA70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36" y="262715"/>
            <a:ext cx="830961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000" b="1" dirty="0"/>
              <a:t>Zusammenfassung (II)</a:t>
            </a:r>
            <a:br>
              <a:rPr lang="de-DE" sz="3000" b="1" dirty="0"/>
            </a:br>
            <a:r>
              <a:rPr lang="de-DE" sz="3000" b="1" dirty="0"/>
              <a:t>Mögliche Gesundheitsschäden durch mikroplastische Fasern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4F5799-ED57-47E1-918B-2EB417C63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294" y="1368127"/>
            <a:ext cx="9198095" cy="44840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u="sng" dirty="0"/>
              <a:t>Direkte Effekte : </a:t>
            </a:r>
          </a:p>
          <a:p>
            <a:r>
              <a:rPr lang="de-DE" sz="2400" dirty="0"/>
              <a:t>Entzündungen der Atemwege</a:t>
            </a:r>
          </a:p>
          <a:p>
            <a:r>
              <a:rPr lang="de-DE" sz="2400" dirty="0"/>
              <a:t>Interstitielle Lungenerkrankungen (Lungenfibrose)</a:t>
            </a:r>
          </a:p>
          <a:p>
            <a:r>
              <a:rPr lang="de-DE" sz="2400" dirty="0"/>
              <a:t>Exogen-allergische </a:t>
            </a:r>
            <a:r>
              <a:rPr lang="de-DE" sz="2400" dirty="0" err="1"/>
              <a:t>Alveolitis</a:t>
            </a:r>
            <a:endParaRPr lang="de-DE" sz="2400" dirty="0"/>
          </a:p>
          <a:p>
            <a:r>
              <a:rPr lang="de-DE" sz="2400" dirty="0"/>
              <a:t>Lungenkrebs bei Ratten</a:t>
            </a:r>
          </a:p>
          <a:p>
            <a:pPr marL="0" indent="0">
              <a:buNone/>
            </a:pPr>
            <a:endParaRPr lang="de-DE" sz="600" dirty="0"/>
          </a:p>
          <a:p>
            <a:pPr marL="0" indent="0">
              <a:buNone/>
            </a:pPr>
            <a:r>
              <a:rPr lang="de-DE" sz="2000" b="1" u="sng" dirty="0" err="1"/>
              <a:t>Vehikelfunktion</a:t>
            </a:r>
            <a:r>
              <a:rPr lang="de-DE" sz="2000" b="1" u="sng" dirty="0"/>
              <a:t> für polyzyklische aromatische Kohlenwasserstoffe (PAK):</a:t>
            </a:r>
            <a:endParaRPr lang="de-DE" sz="2000" b="1" dirty="0"/>
          </a:p>
          <a:p>
            <a:r>
              <a:rPr lang="de-DE" sz="2400" dirty="0"/>
              <a:t>Entzündung der Atemwege, Haut, Augen, Verdauungstrakt</a:t>
            </a:r>
          </a:p>
          <a:p>
            <a:r>
              <a:rPr lang="de-DE" sz="2400" dirty="0"/>
              <a:t>Krebs von Lunge, Kehlkopf, Haut, Magen, Darm, Harnblase</a:t>
            </a:r>
          </a:p>
          <a:p>
            <a:r>
              <a:rPr lang="de-DE" sz="2400" dirty="0"/>
              <a:t>Schädigung des Embryos</a:t>
            </a:r>
          </a:p>
          <a:p>
            <a:r>
              <a:rPr lang="de-DE" sz="2400" dirty="0"/>
              <a:t>Eingeschränkte Fortpflanzungsfähigkeit</a:t>
            </a:r>
          </a:p>
          <a:p>
            <a:pPr marL="0" indent="0">
              <a:buNone/>
            </a:pPr>
            <a:endParaRPr lang="de-DE" sz="105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EA66A20-E70C-4326-B3D2-42AF72569E44}"/>
              </a:ext>
            </a:extLst>
          </p:cNvPr>
          <p:cNvSpPr txBox="1"/>
          <p:nvPr/>
        </p:nvSpPr>
        <p:spPr>
          <a:xfrm>
            <a:off x="1596294" y="5950450"/>
            <a:ext cx="919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(Gasperi et al. </a:t>
            </a:r>
            <a:r>
              <a:rPr lang="de-DE" sz="1400" dirty="0" err="1"/>
              <a:t>Microplastic</a:t>
            </a:r>
            <a:r>
              <a:rPr lang="de-DE" sz="1400" dirty="0"/>
              <a:t> in </a:t>
            </a:r>
            <a:r>
              <a:rPr lang="de-DE" sz="1400" dirty="0" err="1"/>
              <a:t>air</a:t>
            </a:r>
            <a:r>
              <a:rPr lang="de-DE" sz="1400" dirty="0"/>
              <a:t>: Are </a:t>
            </a: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breathing</a:t>
            </a:r>
            <a:r>
              <a:rPr lang="de-DE" sz="1400" dirty="0"/>
              <a:t> </a:t>
            </a:r>
            <a:r>
              <a:rPr lang="de-DE" sz="1400" dirty="0" err="1"/>
              <a:t>it</a:t>
            </a:r>
            <a:r>
              <a:rPr lang="de-DE" sz="1400" dirty="0"/>
              <a:t> in? </a:t>
            </a:r>
            <a:r>
              <a:rPr lang="de-DE" sz="1400" dirty="0" err="1"/>
              <a:t>Current</a:t>
            </a:r>
            <a:r>
              <a:rPr lang="de-DE" sz="1400" dirty="0"/>
              <a:t> Opinion in </a:t>
            </a:r>
            <a:r>
              <a:rPr lang="de-DE" sz="1400" dirty="0" err="1"/>
              <a:t>Environm</a:t>
            </a:r>
            <a:r>
              <a:rPr lang="de-DE" sz="1400" dirty="0"/>
              <a:t> </a:t>
            </a:r>
            <a:r>
              <a:rPr lang="de-DE" sz="1400" dirty="0" err="1"/>
              <a:t>Sci</a:t>
            </a:r>
            <a:r>
              <a:rPr lang="de-DE" sz="1400" dirty="0"/>
              <a:t> and Health 2018, 1: 1-5)</a:t>
            </a:r>
          </a:p>
        </p:txBody>
      </p:sp>
      <p:sp>
        <p:nvSpPr>
          <p:cNvPr id="6" name="Foliennummernplatzhalter 11">
            <a:extLst>
              <a:ext uri="{FF2B5EF4-FFF2-40B4-BE49-F238E27FC236}">
                <a16:creationId xmlns:a16="http://schemas.microsoft.com/office/drawing/2014/main" id="{91B329EC-FAF8-4697-B2EA-4CDB0B4E6196}"/>
              </a:ext>
            </a:extLst>
          </p:cNvPr>
          <p:cNvSpPr txBox="1">
            <a:spLocks/>
          </p:cNvSpPr>
          <p:nvPr/>
        </p:nvSpPr>
        <p:spPr>
          <a:xfrm>
            <a:off x="7982040" y="6356520"/>
            <a:ext cx="2057040" cy="3646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F622C8-81B8-4D4F-A101-E82D9C4506D8}" type="slidenum">
              <a:rPr lang="de-DE" sz="1200" spc="-1">
                <a:solidFill>
                  <a:srgbClr val="8B8B8B"/>
                </a:solidFill>
                <a:latin typeface="Calibri"/>
              </a:rPr>
              <a:pPr algn="r"/>
              <a:t>39</a:t>
            </a:fld>
            <a:endParaRPr lang="de-DE" sz="1200" spc="-1">
              <a:latin typeface="Times New Roman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960398C-C393-40AE-ACB0-C6715678946B}"/>
              </a:ext>
            </a:extLst>
          </p:cNvPr>
          <p:cNvSpPr txBox="1">
            <a:spLocks/>
          </p:cNvSpPr>
          <p:nvPr/>
        </p:nvSpPr>
        <p:spPr>
          <a:xfrm>
            <a:off x="4453785" y="6245280"/>
            <a:ext cx="3211406" cy="47592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spc="-1">
                <a:latin typeface="Times New Roman"/>
              </a:rPr>
              <a:t>Pulmologisches Forschungsinstitut (IPR)</a:t>
            </a:r>
            <a:endParaRPr lang="de-DE" sz="1400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226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607619-EA77-7CC1-2CF3-601532FC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BBA4F0-F1CD-A3D5-A873-AC01E55F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Screenshot, Schrift, Reihe enthält.&#10;&#10;KI-generierte Inhalte können fehlerhaft sein.">
            <a:extLst>
              <a:ext uri="{FF2B5EF4-FFF2-40B4-BE49-F238E27FC236}">
                <a16:creationId xmlns:a16="http://schemas.microsoft.com/office/drawing/2014/main" id="{6B095B8C-13CD-9D8C-5DA8-6912434B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21" y="0"/>
            <a:ext cx="678018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2659D9D-94C8-A7C0-4F22-E52033557029}"/>
              </a:ext>
            </a:extLst>
          </p:cNvPr>
          <p:cNvSpPr txBox="1"/>
          <p:nvPr/>
        </p:nvSpPr>
        <p:spPr>
          <a:xfrm>
            <a:off x="8382000" y="1294418"/>
            <a:ext cx="228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Global gesehen wurden nur rund 9% davon recycelt</a:t>
            </a:r>
          </a:p>
          <a:p>
            <a:endParaRPr lang="de-DE" b="1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12% verbrannt</a:t>
            </a:r>
          </a:p>
          <a:p>
            <a:endParaRPr lang="de-DE" b="1" dirty="0"/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79% deponiert oder in der Umwelt entsorgt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C6B8FFD-3EB8-AE29-894A-CE32D49B8A29}"/>
              </a:ext>
            </a:extLst>
          </p:cNvPr>
          <p:cNvSpPr txBox="1"/>
          <p:nvPr/>
        </p:nvSpPr>
        <p:spPr>
          <a:xfrm>
            <a:off x="2020112" y="6488668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1937074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31013A93-36B4-B7FE-A513-6514519BA775}"/>
              </a:ext>
            </a:extLst>
          </p:cNvPr>
          <p:cNvSpPr>
            <a:spLocks noGrp="1" noChangeArrowheads="1"/>
          </p:cNvSpPr>
          <p:nvPr>
            <p:ph type="subTitle"/>
          </p:nvPr>
        </p:nvSpPr>
        <p:spPr bwMode="auto">
          <a:xfrm>
            <a:off x="1914292" y="991725"/>
            <a:ext cx="8753708" cy="553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/>
              <a:t>Gemäß Artikel 5 haben die EU-Mitgliedstaaten das Inverkehrbringen bestimmten in Teil B des Anhangs der Richtlinie aufgeführten Einwegkunststoffprodukten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400" b="1" dirty="0"/>
              <a:t>(Wattestäbchen, Besteck, Teller, Trinkhalme, Rührstäbchen und Luftballonstäbe aus Kunststoffen sowie </a:t>
            </a:r>
            <a:r>
              <a:rPr lang="de-DE" altLang="de-DE" sz="2400" b="1" dirty="0" err="1"/>
              <a:t>To</a:t>
            </a:r>
            <a:r>
              <a:rPr lang="de-DE" altLang="de-DE" sz="2400" b="1" dirty="0"/>
              <a:t>-Go- Lebensmittelbehälter, Getränkebechern und –</a:t>
            </a:r>
            <a:r>
              <a:rPr lang="de-DE" altLang="de-DE" sz="2400" b="1" dirty="0" err="1"/>
              <a:t>behältern</a:t>
            </a:r>
            <a:r>
              <a:rPr lang="de-DE" altLang="de-DE" sz="2400" b="1" dirty="0"/>
              <a:t> aus geschäumtem expandiertem Polystyrol (auch bekannt als Styropor)) und generell von Produkten aus </a:t>
            </a:r>
            <a:r>
              <a:rPr lang="de-DE" altLang="de-DE" sz="2400" b="1" dirty="0" err="1"/>
              <a:t>oxo</a:t>
            </a:r>
            <a:r>
              <a:rPr lang="de-DE" altLang="de-DE" sz="2400" b="1" dirty="0"/>
              <a:t>-abbaubarem Kunststoff </a:t>
            </a:r>
            <a:r>
              <a:rPr lang="de-DE" altLang="de-DE" sz="2400" dirty="0"/>
              <a:t>zu verbieten.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1100" dirty="0"/>
          </a:p>
          <a:p>
            <a:pPr eaLnBrk="0" fontAlgn="base" hangingPunct="0">
              <a:lnSpc>
                <a:spcPts val="120"/>
              </a:lnSpc>
              <a:spcAft>
                <a:spcPct val="0"/>
              </a:spcAft>
            </a:pPr>
            <a:r>
              <a:rPr lang="de-DE" altLang="de-DE" sz="2400" dirty="0"/>
              <a:t> 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de-DE" sz="2400" dirty="0"/>
              <a:t>Darüber hinaus haben die EU-Mitgliedstaaten nach Artikel 14 der Richtlinie Vorschriften zur Sanktionierung der Verbote zu erlassen.  </a:t>
            </a:r>
          </a:p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endParaRPr lang="de-DE" altLang="de-DE" sz="6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400" dirty="0"/>
              <a:t>Im Anschluss an die Befassung des Deutschen Bundestages und der Zustimmung des Bundesrates, ist die Verordnung am </a:t>
            </a:r>
            <a:r>
              <a:rPr lang="de-DE" sz="2400" b="1" dirty="0"/>
              <a:t>3. Juli 2021 </a:t>
            </a:r>
            <a:r>
              <a:rPr lang="de-DE" sz="2400" dirty="0"/>
              <a:t>in Kraft getreten.</a:t>
            </a:r>
            <a:endParaRPr lang="de-DE" altLang="de-DE" sz="2400" dirty="0"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1DDB1C-E6FD-D371-EFF8-E619BF77A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740" y="93878"/>
            <a:ext cx="8124968" cy="675556"/>
          </a:xfrm>
        </p:spPr>
        <p:txBody>
          <a:bodyPr/>
          <a:lstStyle/>
          <a:p>
            <a:r>
              <a:rPr lang="de-DE" sz="3600" b="1" dirty="0"/>
              <a:t>Einwegkunststoffverbotsverordnung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C64BE-18C9-3DCF-F770-3B0061F3DE3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76A1D0-CAD3-9453-17F0-57E4CDCED3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40</a:t>
            </a:fld>
            <a:endParaRPr lang="de-D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0414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E8823-ADAF-3EFD-1736-3EB92362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329" y="381519"/>
            <a:ext cx="9099215" cy="47734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Einwegkunststoffkennzeichnungsverordnung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B68282-9E4A-3D5A-593D-7B6355A4F47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69687" y="3167165"/>
            <a:ext cx="8564496" cy="4315198"/>
          </a:xfrm>
        </p:spPr>
        <p:txBody>
          <a:bodyPr>
            <a:no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Verordnung verfügt, dass ab dem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3. Juli 2024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Einweggetränkebehälter aus Kunststoff nur noch in Verkehr gebracht werden, wenn ihre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Kunststoffverschlüsse und -deckel für die gesamte Nutzungsphase fest mit den Behältern verbunden sind.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Von der Kennzeichnungspflicht auf den Verpackungen umfasst sind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Hygieneeinlagen (Binden), Tampons, Tampon-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applikatoren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sowie Feuchttücher, die beispielsweise für die Körper- und Haushaltspflege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genutzt werden.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Weiterhin sind die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Verpackungen von Tabakprodukten mit kunststoffhaltigen Filtern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und von kunststoffhaltigen Filtern zur Verwendung in Tabakprodukten zu kennzeichnen. Auch Einweggetränkebecher aus Kunststoff müssen künftig auf dem Becher selbst gekennzeichnet werden.</a:t>
            </a:r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230643-678E-8CA6-F851-CFE8D8BB72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FE8D10C-FC74-D01E-656A-A595CD4E4C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41</a:t>
            </a:fld>
            <a:endParaRPr lang="de-D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471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7F9B3FB-F4B7-0D33-E91A-867981D6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D96AE37-3743-33F6-4ED3-A6C4361E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42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Gelände, Flasche, draußen, Plastiktüte enthält.&#10;&#10;KI-generierte Inhalte können fehlerhaft sein.">
            <a:extLst>
              <a:ext uri="{FF2B5EF4-FFF2-40B4-BE49-F238E27FC236}">
                <a16:creationId xmlns:a16="http://schemas.microsoft.com/office/drawing/2014/main" id="{BBDB993A-D67B-2B1D-F6ED-D3A06AC6A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8174"/>
            <a:ext cx="9144000" cy="50344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0FF8E71-9767-DF0E-56BA-73FE46F2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614" y="52177"/>
            <a:ext cx="3452231" cy="952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CC68DBC-7E1B-4B75-3704-50597CD0B05A}"/>
              </a:ext>
            </a:extLst>
          </p:cNvPr>
          <p:cNvSpPr txBox="1"/>
          <p:nvPr/>
        </p:nvSpPr>
        <p:spPr>
          <a:xfrm>
            <a:off x="6452839" y="61695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04CB61-7C3F-3E64-CF6E-BA304E791D92}"/>
              </a:ext>
            </a:extLst>
          </p:cNvPr>
          <p:cNvSpPr txBox="1"/>
          <p:nvPr/>
        </p:nvSpPr>
        <p:spPr>
          <a:xfrm>
            <a:off x="3905671" y="454169"/>
            <a:ext cx="580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Maßnahmen gegen überflüssiges Plastik</a:t>
            </a:r>
          </a:p>
        </p:txBody>
      </p:sp>
    </p:spTree>
    <p:extLst>
      <p:ext uri="{BB962C8B-B14F-4D97-AF65-F5344CB8AC3E}">
        <p14:creationId xmlns:p14="http://schemas.microsoft.com/office/powerpoint/2010/main" val="276120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2DF49-DF55-10A6-AF53-86A7C0EE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5AA1B6-095E-6837-3373-185327A7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43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A6DF7FB2-4637-4354-F519-7B7B25CA3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8174"/>
            <a:ext cx="9144000" cy="48890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4F89BE5-F31C-2E3C-0A49-E41159EC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A1D0BE-ED3C-AB12-1783-25F10B619A3A}"/>
              </a:ext>
            </a:extLst>
          </p:cNvPr>
          <p:cNvSpPr txBox="1"/>
          <p:nvPr/>
        </p:nvSpPr>
        <p:spPr>
          <a:xfrm>
            <a:off x="6285570" y="59871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BE7F816-B63A-C467-B187-FD818EEF352F}"/>
              </a:ext>
            </a:extLst>
          </p:cNvPr>
          <p:cNvSpPr/>
          <p:nvPr/>
        </p:nvSpPr>
        <p:spPr>
          <a:xfrm>
            <a:off x="6096000" y="4059044"/>
            <a:ext cx="4059044" cy="1193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23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E442221-1940-1756-7300-D0DDE872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B8D97D-9DE7-25EC-944E-4E5E9F04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44</a:t>
            </a:fld>
            <a:endParaRPr lang="de-DE" spc="-1">
              <a:latin typeface="Times New Roman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3C8D6F-CCA4-2714-16E8-FD80789507A5}"/>
              </a:ext>
            </a:extLst>
          </p:cNvPr>
          <p:cNvSpPr txBox="1"/>
          <p:nvPr/>
        </p:nvSpPr>
        <p:spPr>
          <a:xfrm>
            <a:off x="2152920" y="5870894"/>
            <a:ext cx="8370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Von </a:t>
            </a:r>
            <a:r>
              <a:rPr lang="de-DE" dirty="0" err="1"/>
              <a:t>HellasX</a:t>
            </a:r>
            <a:r>
              <a:rPr lang="de-DE" dirty="0"/>
              <a:t> - Eigenes Werk, CC BY-SA 3.0, https://commons.wikimedia.org/w/index.php?curid=45007385</a:t>
            </a:r>
          </a:p>
        </p:txBody>
      </p:sp>
      <p:pic>
        <p:nvPicPr>
          <p:cNvPr id="7" name="Grafik 6" descr="Ein Bild, das Person, Kleidung, Im Haus, Tisch enthält.&#10;&#10;KI-generierte Inhalte können fehlerhaft sein.">
            <a:extLst>
              <a:ext uri="{FF2B5EF4-FFF2-40B4-BE49-F238E27FC236}">
                <a16:creationId xmlns:a16="http://schemas.microsoft.com/office/drawing/2014/main" id="{45CD0136-9218-37B6-6C5B-5F3FBC83A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40" y="1059366"/>
            <a:ext cx="7504771" cy="46718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66BDA1E-FFF2-C867-C536-5A531D3974C1}"/>
              </a:ext>
            </a:extLst>
          </p:cNvPr>
          <p:cNvSpPr txBox="1"/>
          <p:nvPr/>
        </p:nvSpPr>
        <p:spPr>
          <a:xfrm>
            <a:off x="5153984" y="270615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Repair</a:t>
            </a:r>
            <a:r>
              <a:rPr lang="de-DE" sz="3200" b="1" dirty="0"/>
              <a:t>-Café</a:t>
            </a:r>
          </a:p>
        </p:txBody>
      </p:sp>
    </p:spTree>
    <p:extLst>
      <p:ext uri="{BB962C8B-B14F-4D97-AF65-F5344CB8AC3E}">
        <p14:creationId xmlns:p14="http://schemas.microsoft.com/office/powerpoint/2010/main" val="2338631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1FD08F-09CE-255C-37DC-0D0ACA6BFB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3EDA223-58FB-F355-16A7-B5C924FAA7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45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CD1670F1-72B3-C75E-46F5-14DFEB73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5596"/>
            <a:ext cx="9144000" cy="48772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75B331-1668-EE49-0BB0-09271115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B5337A1-C46A-C6AE-033F-E46360A46D57}"/>
              </a:ext>
            </a:extLst>
          </p:cNvPr>
          <p:cNvSpPr txBox="1"/>
          <p:nvPr/>
        </p:nvSpPr>
        <p:spPr>
          <a:xfrm>
            <a:off x="5951034" y="60902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</p:spTree>
    <p:extLst>
      <p:ext uri="{BB962C8B-B14F-4D97-AF65-F5344CB8AC3E}">
        <p14:creationId xmlns:p14="http://schemas.microsoft.com/office/powerpoint/2010/main" val="2914389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oftdrink, Screenshot, Schild enthält.&#10;&#10;KI-generierte Inhalte können fehlerhaft sein.">
            <a:extLst>
              <a:ext uri="{FF2B5EF4-FFF2-40B4-BE49-F238E27FC236}">
                <a16:creationId xmlns:a16="http://schemas.microsoft.com/office/drawing/2014/main" id="{231D8300-77BA-D5EC-D6C4-66DDCD409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20" y="1213020"/>
            <a:ext cx="9144000" cy="4697126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F06FF055-6E9F-5712-49E6-12EE3F2BBDA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C5F9D7-8575-E461-96A5-8952FDB7391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D82E78-460A-41A8-187D-EC3CD974AD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46</a:t>
            </a:fld>
            <a:endParaRPr lang="de-DE" spc="-1"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99AE32-7519-E4F4-B563-8B07835E6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3CCFD08-8B2E-EDFE-E86A-7D99883E4E30}"/>
              </a:ext>
            </a:extLst>
          </p:cNvPr>
          <p:cNvSpPr txBox="1"/>
          <p:nvPr/>
        </p:nvSpPr>
        <p:spPr>
          <a:xfrm>
            <a:off x="6096000" y="59871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</p:spTree>
    <p:extLst>
      <p:ext uri="{BB962C8B-B14F-4D97-AF65-F5344CB8AC3E}">
        <p14:creationId xmlns:p14="http://schemas.microsoft.com/office/powerpoint/2010/main" val="3387179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419518D-C155-6F1C-AF72-A923846F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64F4C1-0307-984C-0AD9-07687377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47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Grafikdesign, Screenshot, Poster enthält.&#10;&#10;KI-generierte Inhalte können fehlerhaft sein.">
            <a:extLst>
              <a:ext uri="{FF2B5EF4-FFF2-40B4-BE49-F238E27FC236}">
                <a16:creationId xmlns:a16="http://schemas.microsoft.com/office/drawing/2014/main" id="{AA4AA0DC-4F9B-05CD-181F-EB33E9F07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8174"/>
            <a:ext cx="9144000" cy="48677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0B9777E-B196-EE3B-66B8-99F205B2E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5F22315-4E0C-7740-D2D8-B5DACEDFAF4F}"/>
              </a:ext>
            </a:extLst>
          </p:cNvPr>
          <p:cNvSpPr txBox="1"/>
          <p:nvPr/>
        </p:nvSpPr>
        <p:spPr>
          <a:xfrm>
            <a:off x="6096000" y="59871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</p:spTree>
    <p:extLst>
      <p:ext uri="{BB962C8B-B14F-4D97-AF65-F5344CB8AC3E}">
        <p14:creationId xmlns:p14="http://schemas.microsoft.com/office/powerpoint/2010/main" val="4002848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5025E48-BB98-6C61-D01D-C748530A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34FA2D-20A4-D130-D79B-F3C3F56F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48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draußen, Text, Wasser, Abfall enthält.&#10;&#10;KI-generierte Inhalte können fehlerhaft sein.">
            <a:extLst>
              <a:ext uri="{FF2B5EF4-FFF2-40B4-BE49-F238E27FC236}">
                <a16:creationId xmlns:a16="http://schemas.microsoft.com/office/drawing/2014/main" id="{F10F629D-11A3-6038-6806-8C3D479D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8173"/>
            <a:ext cx="9144000" cy="49025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820AC00-F8B2-B844-5001-E56DE7046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EF6AEC8-824E-025D-B678-35306BE7BA4F}"/>
              </a:ext>
            </a:extLst>
          </p:cNvPr>
          <p:cNvSpPr txBox="1"/>
          <p:nvPr/>
        </p:nvSpPr>
        <p:spPr>
          <a:xfrm>
            <a:off x="6096000" y="60812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</p:spTree>
    <p:extLst>
      <p:ext uri="{BB962C8B-B14F-4D97-AF65-F5344CB8AC3E}">
        <p14:creationId xmlns:p14="http://schemas.microsoft.com/office/powerpoint/2010/main" val="1027264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F1C106-5565-BB3C-0FB0-77ACDBA0E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40FB59-6AF9-7296-C81A-80A8046F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49</a:t>
            </a:fld>
            <a:endParaRPr lang="de-DE" spc="-1">
              <a:latin typeface="Times New Roman"/>
            </a:endParaRPr>
          </a:p>
        </p:txBody>
      </p:sp>
      <p:pic>
        <p:nvPicPr>
          <p:cNvPr id="5" name="Grafik 4" descr="Ein Bild, das Text, Screenshot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9D5B0F0D-80D8-849F-56B1-134C91C34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8173"/>
            <a:ext cx="9144000" cy="488901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332C570-24B3-0F55-3897-819E1F938911}"/>
              </a:ext>
            </a:extLst>
          </p:cNvPr>
          <p:cNvSpPr txBox="1"/>
          <p:nvPr/>
        </p:nvSpPr>
        <p:spPr>
          <a:xfrm>
            <a:off x="6452839" y="61695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https://www.bmuv.de/weniger-ist-mehr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B6642B0-27A7-D7E4-DA73-ACDE2C009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98" y="145673"/>
            <a:ext cx="6953714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58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77F3E19-CCB7-0E7E-106E-05362DDCCF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BBD880-5B14-8710-E76D-3FF53AD049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5</a:t>
            </a:fld>
            <a:endParaRPr lang="de-DE" spc="-1">
              <a:latin typeface="Times New Roman"/>
            </a:endParaRPr>
          </a:p>
        </p:txBody>
      </p:sp>
      <p:pic>
        <p:nvPicPr>
          <p:cNvPr id="9" name="Grafik 8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02FE98B6-C84A-FDBB-AC56-2774772DD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995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091A89A-AE62-4C40-2803-8F0F4296418D}"/>
              </a:ext>
            </a:extLst>
          </p:cNvPr>
          <p:cNvSpPr txBox="1"/>
          <p:nvPr/>
        </p:nvSpPr>
        <p:spPr>
          <a:xfrm>
            <a:off x="2934300" y="6032612"/>
            <a:ext cx="662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Quelle: Plastics Europe; Grafik: © </a:t>
            </a:r>
            <a:r>
              <a:rPr lang="de-DE" dirty="0">
                <a:hlinkClick r:id="rId3"/>
              </a:rPr>
              <a:t>Statista (CC BY-ND 3.0)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428A96-7579-062F-1729-95CD10CF0CFB}"/>
              </a:ext>
            </a:extLst>
          </p:cNvPr>
          <p:cNvSpPr txBox="1"/>
          <p:nvPr/>
        </p:nvSpPr>
        <p:spPr>
          <a:xfrm>
            <a:off x="8089538" y="2119205"/>
            <a:ext cx="241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Etwa 414 Mio. Tonnen</a:t>
            </a:r>
          </a:p>
        </p:txBody>
      </p:sp>
    </p:spTree>
    <p:extLst>
      <p:ext uri="{BB962C8B-B14F-4D97-AF65-F5344CB8AC3E}">
        <p14:creationId xmlns:p14="http://schemas.microsoft.com/office/powerpoint/2010/main" val="2681416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F168075-24D3-5000-ECD1-B1DFD79B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560" y="-294024"/>
            <a:ext cx="8314718" cy="1325160"/>
          </a:xfrm>
        </p:spPr>
        <p:txBody>
          <a:bodyPr/>
          <a:lstStyle/>
          <a:p>
            <a:pPr algn="ctr"/>
            <a:r>
              <a:rPr lang="de-DE" sz="3600" b="1" dirty="0"/>
              <a:t>Strategien zur Reduktion von MNP (I)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E2ADB9-1885-404D-054E-4DC75BEB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2539CC-BD81-0A1E-840C-02767BB3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50</a:t>
            </a:fld>
            <a:endParaRPr lang="de-DE" spc="-1">
              <a:latin typeface="Times New Roman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2DE8602-381E-0584-DD94-7DBAA36FCC15}"/>
              </a:ext>
            </a:extLst>
          </p:cNvPr>
          <p:cNvSpPr txBox="1"/>
          <p:nvPr/>
        </p:nvSpPr>
        <p:spPr>
          <a:xfrm>
            <a:off x="1638209" y="608793"/>
            <a:ext cx="8584401" cy="5716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Leitungswasser statt Flaschenwasser </a:t>
            </a:r>
          </a:p>
          <a:p>
            <a:r>
              <a:rPr lang="de-DE" sz="2000" dirty="0"/>
              <a:t>     kann MNP-Belastung von 90.000 auf 4.000 Partikel pro Jahr reduzieren</a:t>
            </a:r>
          </a:p>
          <a:p>
            <a:r>
              <a:rPr lang="de-DE" sz="2000" dirty="0"/>
              <a:t>     (Alkohol und Fisch haben die höchsten MNP-Konzentrationen)</a:t>
            </a:r>
          </a:p>
          <a:p>
            <a:endParaRPr lang="de-DE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Wenig verarbeitete Lebensmittel</a:t>
            </a:r>
          </a:p>
          <a:p>
            <a:r>
              <a:rPr lang="de-DE" sz="2000" dirty="0"/>
              <a:t>     z. B. Chicken Nuggets enthalten 30-mal mehr MNP/</a:t>
            </a:r>
            <a:r>
              <a:rPr lang="de-DE" sz="2000" dirty="0" err="1"/>
              <a:t>gr</a:t>
            </a:r>
            <a:r>
              <a:rPr lang="de-DE" sz="2000" dirty="0"/>
              <a:t> als Hähnchenbrust</a:t>
            </a:r>
          </a:p>
          <a:p>
            <a:endParaRPr lang="de-DE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Vermeidung von Plastik-Teebeutel</a:t>
            </a:r>
          </a:p>
          <a:p>
            <a:r>
              <a:rPr lang="de-DE" sz="2000" dirty="0"/>
              <a:t>     1 Teebeutel, 95°C erhitzt, kann 11,6 Milliarden von Mikro- </a:t>
            </a:r>
          </a:p>
          <a:p>
            <a:r>
              <a:rPr lang="de-DE" sz="2000" dirty="0"/>
              <a:t>     und 3,1 Milliarden Nano-Partikel freisetzen</a:t>
            </a:r>
          </a:p>
          <a:p>
            <a:endParaRPr lang="de-DE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Keine Plastikbehälter für Lebensmittel</a:t>
            </a:r>
          </a:p>
          <a:p>
            <a:r>
              <a:rPr lang="de-DE" sz="2000" dirty="0"/>
              <a:t>     Erhitzen von 3 Min kann bis zu 2,11 Milliarden MNP/cm² freisetzen </a:t>
            </a:r>
          </a:p>
          <a:p>
            <a:endParaRPr lang="de-D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Weniger Konserven</a:t>
            </a:r>
          </a:p>
          <a:p>
            <a:r>
              <a:rPr lang="de-DE" sz="2000" dirty="0"/>
              <a:t>     1.000 %</a:t>
            </a:r>
            <a:r>
              <a:rPr lang="de-DE" sz="2000" dirty="0" err="1"/>
              <a:t>iger</a:t>
            </a:r>
            <a:r>
              <a:rPr lang="de-DE" sz="2000" dirty="0"/>
              <a:t> Anstieg der Bisphenol A-Werte (BPA) im Urin </a:t>
            </a:r>
          </a:p>
          <a:p>
            <a:r>
              <a:rPr lang="de-DE" sz="2000" dirty="0"/>
              <a:t>      nach 5 Tagen täglicher Dosennahrung</a:t>
            </a:r>
          </a:p>
          <a:p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HEPA-Filter</a:t>
            </a:r>
            <a:r>
              <a:rPr lang="de-DE" sz="2000" dirty="0"/>
              <a:t> können bis zu 99,9% der Luftpartikel bis zu 0,3 µm ø abhalten</a:t>
            </a:r>
          </a:p>
          <a:p>
            <a:endParaRPr lang="de-DE" dirty="0"/>
          </a:p>
          <a:p>
            <a:r>
              <a:rPr lang="de-DE" dirty="0"/>
              <a:t>(Fabiano N et al. Brain Medicine 2025. https://doi.org/10.61373/bm025c.0020)</a:t>
            </a:r>
          </a:p>
        </p:txBody>
      </p:sp>
    </p:spTree>
    <p:extLst>
      <p:ext uri="{BB962C8B-B14F-4D97-AF65-F5344CB8AC3E}">
        <p14:creationId xmlns:p14="http://schemas.microsoft.com/office/powerpoint/2010/main" val="4256602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4">
            <a:extLst>
              <a:ext uri="{FF2B5EF4-FFF2-40B4-BE49-F238E27FC236}">
                <a16:creationId xmlns:a16="http://schemas.microsoft.com/office/drawing/2014/main" id="{961B3B7B-4CB5-9497-2667-B159AE08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560" y="-294024"/>
            <a:ext cx="8303567" cy="1325160"/>
          </a:xfrm>
        </p:spPr>
        <p:txBody>
          <a:bodyPr/>
          <a:lstStyle/>
          <a:p>
            <a:pPr algn="ctr"/>
            <a:r>
              <a:rPr lang="de-DE" sz="3600" b="1" dirty="0"/>
              <a:t>Strategien zur Reduktion von MNP (II)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48E0C4-5EF9-68AF-E09A-65003ED3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92491E-4186-5F15-E0C3-08DAF729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51</a:t>
            </a:fld>
            <a:endParaRPr lang="de-DE" spc="-1">
              <a:latin typeface="Times New Roman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D2F489-EBDD-A675-F281-1FAB9CA3F322}"/>
              </a:ext>
            </a:extLst>
          </p:cNvPr>
          <p:cNvSpPr txBox="1"/>
          <p:nvPr/>
        </p:nvSpPr>
        <p:spPr>
          <a:xfrm>
            <a:off x="1628481" y="683121"/>
            <a:ext cx="876214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Mikrowellen-Erwärmung von Speisen in Plastikgefäßen produziert</a:t>
            </a:r>
          </a:p>
          <a:p>
            <a:r>
              <a:rPr lang="de-DE" sz="2000" dirty="0"/>
              <a:t>      MNP von 4,22 Millionen bis 2,11 Milliarden MNP-Partikel/cm² in 3 Minuten.</a:t>
            </a:r>
          </a:p>
          <a:p>
            <a:r>
              <a:rPr lang="de-DE" sz="2000" dirty="0"/>
              <a:t>      Empfohlen werden Metall oder Glasbehälter.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Lagerung bei Zimmertemperatur oder im Kühlschrank führt zur Freisetzung </a:t>
            </a:r>
          </a:p>
          <a:p>
            <a:r>
              <a:rPr lang="de-DE" sz="2000" dirty="0"/>
              <a:t>      von toxischen Plastiksubstanzen, die im Experiment 77% von</a:t>
            </a:r>
          </a:p>
          <a:p>
            <a:r>
              <a:rPr lang="de-DE" sz="2000" dirty="0"/>
              <a:t>      humanen Nierenzellen zerstörten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 Es gibt zurzeit keine Studie, die zeigen konnte, wie der Mensch MPN</a:t>
            </a:r>
          </a:p>
          <a:p>
            <a:r>
              <a:rPr lang="de-DE" sz="2000" dirty="0"/>
              <a:t>       wieder  abgibt. Allerdings gibt es Hinweise, dass durch Schwitzen </a:t>
            </a:r>
          </a:p>
          <a:p>
            <a:r>
              <a:rPr lang="de-DE" sz="2000" dirty="0"/>
              <a:t>       Bisphenol A (BPA) ausgeschieden wird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Da es keine Abhängigkeit von MNP und Alter gibt, wird angenommen, </a:t>
            </a:r>
          </a:p>
          <a:p>
            <a:r>
              <a:rPr lang="de-DE" sz="2000" dirty="0"/>
              <a:t>      dass der Körper MNP über Urin, Stuhlgang und Schwitzten ausscheidet.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Bei Fischen wurde nachgewiesen, dass nach etwa 70 Tagen </a:t>
            </a:r>
          </a:p>
          <a:p>
            <a:r>
              <a:rPr lang="de-DE" sz="2000" dirty="0"/>
              <a:t>      75 % von Gehirn-MPN ausgeschieden wurden.   </a:t>
            </a:r>
          </a:p>
          <a:p>
            <a:endParaRPr lang="de-DE" sz="2000" dirty="0"/>
          </a:p>
          <a:p>
            <a:r>
              <a:rPr lang="de-DE" dirty="0"/>
              <a:t>(Fabiano N et al. Brain Medicine 2025. https://doi.org/10.61373/bm025c.0020)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11399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733E7F-74FF-1035-4D02-40222A02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5378A1-7B5A-19AC-C4E8-3B3C18B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52</a:t>
            </a:fld>
            <a:endParaRPr lang="de-DE" spc="-1">
              <a:latin typeface="Times New Roman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ADEEDCE-5DCB-4EDE-984A-372A9C273B44}"/>
              </a:ext>
            </a:extLst>
          </p:cNvPr>
          <p:cNvSpPr txBox="1"/>
          <p:nvPr/>
        </p:nvSpPr>
        <p:spPr>
          <a:xfrm>
            <a:off x="1912833" y="302609"/>
            <a:ext cx="85927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de-DE" dirty="0"/>
          </a:p>
          <a:p>
            <a:r>
              <a:rPr lang="de-DE" dirty="0"/>
              <a:t>1. </a:t>
            </a:r>
            <a:r>
              <a:rPr lang="de-DE" dirty="0" err="1"/>
              <a:t>Nihart</a:t>
            </a:r>
            <a:r>
              <a:rPr lang="de-DE" dirty="0"/>
              <a:t> A et al. Nat Med. </a:t>
            </a:r>
            <a:r>
              <a:rPr lang="de-DE" dirty="0" err="1"/>
              <a:t>Published</a:t>
            </a:r>
            <a:r>
              <a:rPr lang="de-DE" dirty="0"/>
              <a:t> online 2025.</a:t>
            </a:r>
          </a:p>
          <a:p>
            <a:r>
              <a:rPr lang="de-DE" dirty="0"/>
              <a:t>2. </a:t>
            </a:r>
            <a:r>
              <a:rPr lang="de-DE" dirty="0" err="1"/>
              <a:t>Stubbins</a:t>
            </a:r>
            <a:r>
              <a:rPr lang="de-DE" dirty="0"/>
              <a:t> A et al. Science 2021;373(6550):51–5. </a:t>
            </a:r>
          </a:p>
          <a:p>
            <a:r>
              <a:rPr lang="de-DE" dirty="0"/>
              <a:t>3. Thompson RC et al. Science. 2024;386(6720):eadl2746. </a:t>
            </a:r>
          </a:p>
          <a:p>
            <a:r>
              <a:rPr lang="de-DE" dirty="0"/>
              <a:t>4. Ali N et al. </a:t>
            </a:r>
            <a:r>
              <a:rPr lang="de-DE" dirty="0" err="1"/>
              <a:t>EBioMedicine</a:t>
            </a:r>
            <a:r>
              <a:rPr lang="de-DE" dirty="0"/>
              <a:t>. 2024;99:104901.</a:t>
            </a:r>
          </a:p>
          <a:p>
            <a:r>
              <a:rPr lang="de-DE" dirty="0"/>
              <a:t>5. </a:t>
            </a:r>
            <a:r>
              <a:rPr lang="de-DE" dirty="0" err="1"/>
              <a:t>Marfella</a:t>
            </a:r>
            <a:r>
              <a:rPr lang="de-DE" dirty="0"/>
              <a:t> R et al., N Engl J Med. 2024;390(10):900–10. </a:t>
            </a:r>
          </a:p>
          <a:p>
            <a:r>
              <a:rPr lang="de-DE" dirty="0"/>
              <a:t>6. Yan Z et al. Environ </a:t>
            </a:r>
            <a:r>
              <a:rPr lang="de-DE" dirty="0" err="1"/>
              <a:t>Sci</a:t>
            </a:r>
            <a:r>
              <a:rPr lang="de-DE" dirty="0"/>
              <a:t> </a:t>
            </a:r>
            <a:r>
              <a:rPr lang="de-DE" dirty="0" err="1"/>
              <a:t>Technol</a:t>
            </a:r>
            <a:r>
              <a:rPr lang="de-DE" dirty="0"/>
              <a:t>. 2022.</a:t>
            </a:r>
          </a:p>
          <a:p>
            <a:r>
              <a:rPr lang="de-DE" dirty="0"/>
              <a:t>7. Huang J-N et al. J Hazard Mater. 2022;421:126830. </a:t>
            </a:r>
          </a:p>
          <a:p>
            <a:r>
              <a:rPr lang="de-DE" dirty="0"/>
              <a:t>8. Lee C-W et al. J Hazard Mater. 2022;430:128431. </a:t>
            </a:r>
          </a:p>
          <a:p>
            <a:r>
              <a:rPr lang="de-DE" dirty="0"/>
              <a:t>9. Cox KD et al. Environ </a:t>
            </a:r>
            <a:r>
              <a:rPr lang="de-DE" dirty="0" err="1"/>
              <a:t>Sci</a:t>
            </a:r>
            <a:r>
              <a:rPr lang="de-DE" dirty="0"/>
              <a:t> </a:t>
            </a:r>
            <a:r>
              <a:rPr lang="de-DE" dirty="0" err="1"/>
              <a:t>Technol</a:t>
            </a:r>
            <a:r>
              <a:rPr lang="de-DE" dirty="0"/>
              <a:t>. 2019;53(12):7068–74. </a:t>
            </a:r>
          </a:p>
          <a:p>
            <a:r>
              <a:rPr lang="de-DE" dirty="0"/>
              <a:t>10. Hernandez LM et al. Environ </a:t>
            </a:r>
            <a:r>
              <a:rPr lang="de-DE" dirty="0" err="1"/>
              <a:t>Sci</a:t>
            </a:r>
            <a:r>
              <a:rPr lang="de-DE" dirty="0"/>
              <a:t> </a:t>
            </a:r>
            <a:r>
              <a:rPr lang="de-DE" dirty="0" err="1"/>
              <a:t>Technol</a:t>
            </a:r>
            <a:r>
              <a:rPr lang="de-DE" dirty="0"/>
              <a:t>. 2019;53(21):12300–10. </a:t>
            </a:r>
          </a:p>
          <a:p>
            <a:r>
              <a:rPr lang="de-DE" dirty="0"/>
              <a:t>11. </a:t>
            </a:r>
            <a:r>
              <a:rPr lang="de-DE" dirty="0" err="1"/>
              <a:t>Carwile</a:t>
            </a:r>
            <a:r>
              <a:rPr lang="de-DE" dirty="0"/>
              <a:t> JL et al. JAMA. 2011;306(20):2218–20. </a:t>
            </a:r>
          </a:p>
          <a:p>
            <a:r>
              <a:rPr lang="de-DE" dirty="0"/>
              <a:t>12. Milne MH et al. Environ </a:t>
            </a:r>
            <a:r>
              <a:rPr lang="de-DE" dirty="0" err="1"/>
              <a:t>Pollut</a:t>
            </a:r>
            <a:r>
              <a:rPr lang="de-DE" dirty="0"/>
              <a:t>. 2024;343:123233. </a:t>
            </a:r>
          </a:p>
          <a:p>
            <a:r>
              <a:rPr lang="de-DE" dirty="0"/>
              <a:t>13. </a:t>
            </a:r>
            <a:r>
              <a:rPr lang="de-DE" dirty="0" err="1"/>
              <a:t>Jacka</a:t>
            </a:r>
            <a:r>
              <a:rPr lang="de-DE" dirty="0"/>
              <a:t> FN et al. BMC Medicine. 2017;15(1):23. </a:t>
            </a:r>
          </a:p>
          <a:p>
            <a:r>
              <a:rPr lang="de-DE" dirty="0"/>
              <a:t>14. Kwon J-H et al. </a:t>
            </a:r>
            <a:r>
              <a:rPr lang="de-DE" dirty="0" err="1"/>
              <a:t>Int</a:t>
            </a:r>
            <a:r>
              <a:rPr lang="de-DE" dirty="0"/>
              <a:t> J Environ Res Public Health. 2020;17(18):6710. </a:t>
            </a:r>
          </a:p>
          <a:p>
            <a:r>
              <a:rPr lang="de-DE" dirty="0"/>
              <a:t>15. </a:t>
            </a:r>
            <a:r>
              <a:rPr lang="de-DE" dirty="0" err="1"/>
              <a:t>Kacprzak</a:t>
            </a:r>
            <a:r>
              <a:rPr lang="de-DE" dirty="0"/>
              <a:t> S et al. J Environ </a:t>
            </a:r>
            <a:r>
              <a:rPr lang="de-DE" dirty="0" err="1"/>
              <a:t>Chem</a:t>
            </a:r>
            <a:r>
              <a:rPr lang="de-DE" dirty="0"/>
              <a:t> Eng. </a:t>
            </a:r>
            <a:r>
              <a:rPr lang="de-DE" dirty="0" err="1"/>
              <a:t>Published</a:t>
            </a:r>
            <a:r>
              <a:rPr lang="de-DE" dirty="0"/>
              <a:t> online </a:t>
            </a:r>
            <a:r>
              <a:rPr lang="de-DE" dirty="0" err="1"/>
              <a:t>February</a:t>
            </a:r>
            <a:r>
              <a:rPr lang="de-DE" dirty="0"/>
              <a:t> 1, 2022:107359. </a:t>
            </a:r>
          </a:p>
          <a:p>
            <a:r>
              <a:rPr lang="de-DE" dirty="0"/>
              <a:t>16. Hussain KA et al. Environ </a:t>
            </a:r>
            <a:r>
              <a:rPr lang="de-DE" dirty="0" err="1"/>
              <a:t>Sci</a:t>
            </a:r>
            <a:r>
              <a:rPr lang="de-DE" dirty="0"/>
              <a:t> </a:t>
            </a:r>
            <a:r>
              <a:rPr lang="de-DE" dirty="0" err="1"/>
              <a:t>Technol</a:t>
            </a:r>
            <a:r>
              <a:rPr lang="de-DE" dirty="0"/>
              <a:t>. 2023;57(26):9782–92.</a:t>
            </a:r>
          </a:p>
          <a:p>
            <a:r>
              <a:rPr lang="de-DE" dirty="0"/>
              <a:t>17. </a:t>
            </a:r>
            <a:r>
              <a:rPr lang="de-DE" dirty="0" err="1"/>
              <a:t>Genuis</a:t>
            </a:r>
            <a:r>
              <a:rPr lang="de-DE" dirty="0"/>
              <a:t> SJ et al. J Environ Public Health. 2012;2012:185731. </a:t>
            </a:r>
          </a:p>
          <a:p>
            <a:r>
              <a:rPr lang="de-DE" dirty="0"/>
              <a:t>18. </a:t>
            </a:r>
            <a:r>
              <a:rPr lang="de-DE" dirty="0" err="1"/>
              <a:t>Habumugisha</a:t>
            </a:r>
            <a:r>
              <a:rPr lang="de-DE" dirty="0"/>
              <a:t> T et al. </a:t>
            </a:r>
            <a:r>
              <a:rPr lang="de-DE" dirty="0" err="1"/>
              <a:t>Sci</a:t>
            </a:r>
            <a:r>
              <a:rPr lang="de-DE" dirty="0"/>
              <a:t> Total Environ. 2023;893:164840. </a:t>
            </a:r>
          </a:p>
          <a:p>
            <a:r>
              <a:rPr lang="de-DE" dirty="0"/>
              <a:t>19. Fabiano N et al. Brain Medicine 2025. https://doi.org/10.61373/bm025c.0020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2E8B6B4-C0A8-3773-AF34-A33E6A4A8C52}"/>
              </a:ext>
            </a:extLst>
          </p:cNvPr>
          <p:cNvSpPr txBox="1"/>
          <p:nvPr/>
        </p:nvSpPr>
        <p:spPr>
          <a:xfrm>
            <a:off x="5181601" y="175098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1363708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D6A0B-47B2-7C0A-9C2B-AA4D5FD8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Cartoon, Screenshot, Mobiliar enthält.&#10;&#10;KI-generierte Inhalte können fehlerhaft sein.">
            <a:extLst>
              <a:ext uri="{FF2B5EF4-FFF2-40B4-BE49-F238E27FC236}">
                <a16:creationId xmlns:a16="http://schemas.microsoft.com/office/drawing/2014/main" id="{A7F50E67-9723-50F5-CABB-328143CE6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2" y="643467"/>
            <a:ext cx="7902221" cy="557106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3FBC213-EF80-7075-FE48-EB6AB53E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1300" spc="-1">
                <a:solidFill>
                  <a:srgbClr val="FFFFFF"/>
                </a:solidFill>
                <a:latin typeface="Times New Roman"/>
              </a:rPr>
              <a:t>Pulmologisches Forschungsinstitut -IPR -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92363B-1B25-1E85-C8D6-AA0B5727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0F622C8-81B8-4D4F-A101-E82D9C4506D8}" type="slidenum">
              <a:rPr lang="de-DE" spc="-1">
                <a:solidFill>
                  <a:srgbClr val="FFFFFF"/>
                </a:solidFill>
                <a:latin typeface="Calibri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de-DE" spc="-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CustomShape 4">
            <a:extLst>
              <a:ext uri="{FF2B5EF4-FFF2-40B4-BE49-F238E27FC236}">
                <a16:creationId xmlns:a16="http://schemas.microsoft.com/office/drawing/2014/main" id="{9D869786-539F-DE1E-340E-99802193136F}"/>
              </a:ext>
            </a:extLst>
          </p:cNvPr>
          <p:cNvSpPr/>
          <p:nvPr/>
        </p:nvSpPr>
        <p:spPr>
          <a:xfrm rot="21187200">
            <a:off x="3665603" y="1858039"/>
            <a:ext cx="4532196" cy="253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4800" b="1" spc="-1" dirty="0">
                <a:solidFill>
                  <a:srgbClr val="FF0000"/>
                </a:solidFill>
                <a:latin typeface="Calibri"/>
              </a:rPr>
              <a:t>Vielen Dank </a:t>
            </a:r>
            <a:br>
              <a:rPr sz="2800" dirty="0"/>
            </a:br>
            <a:r>
              <a:rPr lang="de-DE" sz="4800" b="1" spc="-1" dirty="0">
                <a:solidFill>
                  <a:srgbClr val="FF0000"/>
                </a:solidFill>
                <a:latin typeface="Calibri"/>
              </a:rPr>
              <a:t>für Ihre Aufmerksamkeit</a:t>
            </a:r>
            <a:endParaRPr lang="de-DE" sz="48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7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20949B5-9F88-0D9B-3216-96304BC2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27819-B495-2A44-B70B-C1F700BC20EA}" type="slidenum">
              <a:rPr lang="de-DE" smtClean="0"/>
              <a:t>54</a:t>
            </a:fld>
            <a:endParaRPr lang="de-DE"/>
          </a:p>
        </p:txBody>
      </p:sp>
      <p:pic>
        <p:nvPicPr>
          <p:cNvPr id="4" name="Grafik 3" descr="Ein Bild, das Text, Zeitung, Schrift, Veröffentlichung enthält.&#10;&#10;KI-generierte Inhalte können fehlerhaft sein.">
            <a:extLst>
              <a:ext uri="{FF2B5EF4-FFF2-40B4-BE49-F238E27FC236}">
                <a16:creationId xmlns:a16="http://schemas.microsoft.com/office/drawing/2014/main" id="{E594865F-90F7-F1D4-3E1D-7AC4714C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0"/>
            <a:ext cx="3403738" cy="6858000"/>
          </a:xfrm>
          <a:prstGeom prst="rect">
            <a:avLst/>
          </a:prstGeom>
        </p:spPr>
      </p:pic>
      <p:pic>
        <p:nvPicPr>
          <p:cNvPr id="6" name="Grafik 5" descr="Ein Bild, das Mobiliar, Im Haus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3CD5FDD3-398F-FB7D-048C-55D71CFD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2" y="174089"/>
            <a:ext cx="3882681" cy="2912011"/>
          </a:xfrm>
          <a:prstGeom prst="rect">
            <a:avLst/>
          </a:prstGeom>
        </p:spPr>
      </p:pic>
      <p:pic>
        <p:nvPicPr>
          <p:cNvPr id="8" name="Grafik 7" descr="Ein Bild, das Text, Tisch, Im Haus, Mobiliar enthält.&#10;&#10;KI-generierte Inhalte können fehlerhaft sein.">
            <a:extLst>
              <a:ext uri="{FF2B5EF4-FFF2-40B4-BE49-F238E27FC236}">
                <a16:creationId xmlns:a16="http://schemas.microsoft.com/office/drawing/2014/main" id="{25239C71-27A5-E529-61C1-4851A3B48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32" y="128588"/>
            <a:ext cx="3943349" cy="2957512"/>
          </a:xfrm>
          <a:prstGeom prst="rect">
            <a:avLst/>
          </a:prstGeom>
        </p:spPr>
      </p:pic>
      <p:pic>
        <p:nvPicPr>
          <p:cNvPr id="10" name="Grafik 9" descr="Ein Bild, das Text, Papier, Papierprodukt, Screenshot enthält.&#10;&#10;KI-generierte Inhalte können fehlerhaft sein.">
            <a:extLst>
              <a:ext uri="{FF2B5EF4-FFF2-40B4-BE49-F238E27FC236}">
                <a16:creationId xmlns:a16="http://schemas.microsoft.com/office/drawing/2014/main" id="{9B66E720-E413-A61D-D91D-0C4DCE47B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32" y="3626901"/>
            <a:ext cx="3882681" cy="2912011"/>
          </a:xfrm>
          <a:prstGeom prst="rect">
            <a:avLst/>
          </a:prstGeom>
        </p:spPr>
      </p:pic>
      <p:pic>
        <p:nvPicPr>
          <p:cNvPr id="12" name="Grafik 11" descr="Ein Bild, das Tripod, Wand, Kunst, Im Haus enthält.&#10;&#10;KI-generierte Inhalte können fehlerhaft sein.">
            <a:extLst>
              <a:ext uri="{FF2B5EF4-FFF2-40B4-BE49-F238E27FC236}">
                <a16:creationId xmlns:a16="http://schemas.microsoft.com/office/drawing/2014/main" id="{39423231-A7D6-FD23-64E0-AEBB7E1C4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546" y="3626901"/>
            <a:ext cx="3768521" cy="28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0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B9EC1A-AD24-0187-052D-ACC2D46F8F9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00DF6B-7EAB-6289-484A-6D8756604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6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reenshot, Schrift, Kreis enthält.&#10;&#10;KI-generierte Inhalte können fehlerhaft sein.">
            <a:extLst>
              <a:ext uri="{FF2B5EF4-FFF2-40B4-BE49-F238E27FC236}">
                <a16:creationId xmlns:a16="http://schemas.microsoft.com/office/drawing/2014/main" id="{F3BA2664-576C-2C37-364E-E4F37954E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57490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E37D626-B825-59A2-4079-FD5D04D0EB02}"/>
              </a:ext>
            </a:extLst>
          </p:cNvPr>
          <p:cNvSpPr txBox="1"/>
          <p:nvPr/>
        </p:nvSpPr>
        <p:spPr>
          <a:xfrm>
            <a:off x="2534192" y="6018244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401918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08225E-5470-E36A-4DFA-DD44A7EE2F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C9321C-484F-7AF1-8EDD-C5AE4833F7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7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9B84D3C2-DD71-9E82-635F-63E9A0CD2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02142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4703E2-D95A-E201-05C8-17D9A3454F57}"/>
              </a:ext>
            </a:extLst>
          </p:cNvPr>
          <p:cNvSpPr txBox="1"/>
          <p:nvPr/>
        </p:nvSpPr>
        <p:spPr>
          <a:xfrm>
            <a:off x="2534192" y="6018244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332353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6E5559-F686-26AA-68B3-2B88E84C0E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3C9F2C-B4AC-6E05-AAA5-6AB3A978BD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8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A098A6BB-FFAD-F7CF-6989-B69440F8D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560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8A04B8-C370-88A9-DB2A-8698917A2F93}"/>
              </a:ext>
            </a:extLst>
          </p:cNvPr>
          <p:cNvSpPr txBox="1"/>
          <p:nvPr/>
        </p:nvSpPr>
        <p:spPr>
          <a:xfrm>
            <a:off x="2534192" y="6018244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355257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0A90C2-3B48-03A6-870D-76B381DD6A9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pc="-1">
                <a:latin typeface="Times New Roman"/>
              </a:rPr>
              <a:t>Pulmologisches Forschungsinstitut -IPR -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B8A324-2D9D-171E-F98F-E43D9A5877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30F622C8-81B8-4D4F-A101-E82D9C4506D8}" type="slidenum">
              <a:rPr lang="de-DE" spc="-1">
                <a:solidFill>
                  <a:srgbClr val="8B8B8B"/>
                </a:solidFill>
                <a:latin typeface="Calibri"/>
              </a:rPr>
              <a:t>9</a:t>
            </a:fld>
            <a:endParaRPr lang="de-DE" spc="-1">
              <a:latin typeface="Times New Roman"/>
            </a:endParaRPr>
          </a:p>
        </p:txBody>
      </p:sp>
      <p:pic>
        <p:nvPicPr>
          <p:cNvPr id="7" name="Grafik 6" descr="Ein Bild, das Text, Screenshot, Visitenkarte, Schrift enthält.&#10;&#10;KI-generierte Inhalte können fehlerhaft sein.">
            <a:extLst>
              <a:ext uri="{FF2B5EF4-FFF2-40B4-BE49-F238E27FC236}">
                <a16:creationId xmlns:a16="http://schemas.microsoft.com/office/drawing/2014/main" id="{ECF5C163-77B8-44DE-3115-9D770F9F7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501480"/>
            <a:ext cx="9143999" cy="63769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FABA069-9466-2E82-D963-3A59473565B7}"/>
              </a:ext>
            </a:extLst>
          </p:cNvPr>
          <p:cNvSpPr txBox="1"/>
          <p:nvPr/>
        </p:nvSpPr>
        <p:spPr>
          <a:xfrm>
            <a:off x="2534192" y="6018244"/>
            <a:ext cx="750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https://aktivbewusst.de/plastikmuell-statistiken-deutschland-weltweit/</a:t>
            </a:r>
          </a:p>
        </p:txBody>
      </p:sp>
    </p:spTree>
    <p:extLst>
      <p:ext uri="{BB962C8B-B14F-4D97-AF65-F5344CB8AC3E}">
        <p14:creationId xmlns:p14="http://schemas.microsoft.com/office/powerpoint/2010/main" val="1332699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a61beb-21de-459c-865f-7b8e8cda95d4">
      <Terms xmlns="http://schemas.microsoft.com/office/infopath/2007/PartnerControls"/>
    </lcf76f155ced4ddcb4097134ff3c332f>
    <TaxCatchAll xmlns="3e6932b0-068b-48ca-a02a-ff33c732f5b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3F6D29B85FDF4DB752CCF61707DE7A" ma:contentTypeVersion="18" ma:contentTypeDescription="Ein neues Dokument erstellen." ma:contentTypeScope="" ma:versionID="cf7afd0fa465a29dfdc9542cad43b1ef">
  <xsd:schema xmlns:xsd="http://www.w3.org/2001/XMLSchema" xmlns:xs="http://www.w3.org/2001/XMLSchema" xmlns:p="http://schemas.microsoft.com/office/2006/metadata/properties" xmlns:ns2="a3a61beb-21de-459c-865f-7b8e8cda95d4" xmlns:ns3="3e6932b0-068b-48ca-a02a-ff33c732f5be" targetNamespace="http://schemas.microsoft.com/office/2006/metadata/properties" ma:root="true" ma:fieldsID="365a605f57a56dbff05ff45dba46a5a7" ns2:_="" ns3:_="">
    <xsd:import namespace="a3a61beb-21de-459c-865f-7b8e8cda95d4"/>
    <xsd:import namespace="3e6932b0-068b-48ca-a02a-ff33c732f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61beb-21de-459c-865f-7b8e8cda9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1d87ec1c-be8f-4518-831a-d4cf60e1fb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932b0-068b-48ca-a02a-ff33c732f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27ab7e-de1b-49bb-a50e-cf2e5dd42e37}" ma:internalName="TaxCatchAll" ma:showField="CatchAllData" ma:web="3e6932b0-068b-48ca-a02a-ff33c732f5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715BB9-21C5-4A06-84C5-397D44064F5D}">
  <ds:schemaRefs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3e6932b0-068b-48ca-a02a-ff33c732f5be"/>
    <ds:schemaRef ds:uri="a3a61beb-21de-459c-865f-7b8e8cda95d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450EF3-18A5-4CD4-8CDD-63BC7C8178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a61beb-21de-459c-865f-7b8e8cda95d4"/>
    <ds:schemaRef ds:uri="3e6932b0-068b-48ca-a02a-ff33c732f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7215CB-2260-4A49-81C7-DFE246819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2906</Words>
  <Application>Microsoft Office PowerPoint</Application>
  <PresentationFormat>Breitbild</PresentationFormat>
  <Paragraphs>438</Paragraphs>
  <Slides>54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1" baseType="lpstr">
      <vt:lpstr>AgfaRotisSansSerifLight</vt:lpstr>
      <vt:lpstr>Aptos</vt:lpstr>
      <vt:lpstr>Aptos Display</vt:lpstr>
      <vt:lpstr>Arial</vt:lpstr>
      <vt:lpstr>Calibri</vt:lpstr>
      <vt:lpstr>Times New Roman</vt:lpstr>
      <vt:lpstr>Office</vt:lpstr>
      <vt:lpstr>PowerPoint-Präsentation</vt:lpstr>
      <vt:lpstr>         AAK-Allergie Fachgespräch Montag, 02.06.2025, 11 Uhr bis 12:30 Uhr 35745 Herborn, Schulhofstraße 3-5, Aula der Hohen Schule    Plastik – Risiko für Mensch  und Umwelt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Folgen der Einleitung von Plastikmüll in die Meere </vt:lpstr>
      <vt:lpstr>PowerPoint-Präsentation</vt:lpstr>
      <vt:lpstr>PowerPoint-Präsentation</vt:lpstr>
      <vt:lpstr>Primäres Mikroplastik in den Ozeanen - Woher?</vt:lpstr>
      <vt:lpstr>Sekundäres Mikroplastik - Woher?</vt:lpstr>
      <vt:lpstr>PowerPoint-Präsentation</vt:lpstr>
      <vt:lpstr>PowerPoint-Präsentation</vt:lpstr>
      <vt:lpstr>PowerPoint-Präsentation</vt:lpstr>
      <vt:lpstr>PowerPoint-Präsentation</vt:lpstr>
      <vt:lpstr>Mikroplastik in der Nahrungskette</vt:lpstr>
      <vt:lpstr>Mikroplastik in Lebensmitteln</vt:lpstr>
      <vt:lpstr>PowerPoint-Präsentation</vt:lpstr>
      <vt:lpstr>Wie kann Mikroplastik krank machen?</vt:lpstr>
      <vt:lpstr>Wie gefährlich sind Phthalate?</vt:lpstr>
      <vt:lpstr>Phthalate: Aufnahme </vt:lpstr>
      <vt:lpstr>Bisphenol A (BPA): Produktion</vt:lpstr>
      <vt:lpstr>Bisphenol A: Nachweis</vt:lpstr>
      <vt:lpstr>Bisphenol A: Gesundheitliches Risiko</vt:lpstr>
      <vt:lpstr>PowerPoint-Präsentation</vt:lpstr>
      <vt:lpstr>Vergleich von MNP-Konzentrationen in Leber, Niere und Gehirn von Verstorbenen (2016 vs. 2024)</vt:lpstr>
      <vt:lpstr>MNP in Gehirn, Niere und Leber bei Verstorbenen</vt:lpstr>
      <vt:lpstr>Warum sind im Gehirn die höchsten MPN-Konzentrationen bei Demenz? </vt:lpstr>
      <vt:lpstr>PowerPoint-Präsentation</vt:lpstr>
      <vt:lpstr>Zusammenfassung (I) Mögliche Gesundheitsschäden durch Mikroplastik/Nanoplastik</vt:lpstr>
      <vt:lpstr>Zusammenfassung (II) Mögliche Gesundheitsschäden durch mikroplastische Fasern</vt:lpstr>
      <vt:lpstr>Einwegkunststoffverbotsverordnung</vt:lpstr>
      <vt:lpstr>Einwegkunststoffkennzeichnungsverordnung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Strategien zur Reduktion von MNP (I)</vt:lpstr>
      <vt:lpstr>Strategien zur Reduktion von MNP (II)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Klaus-Peter Zimmer</dc:creator>
  <cp:lastModifiedBy>Marianne Stock</cp:lastModifiedBy>
  <cp:revision>3</cp:revision>
  <cp:lastPrinted>2026-02-22T23:39:06Z</cp:lastPrinted>
  <dcterms:created xsi:type="dcterms:W3CDTF">2026-02-20T19:51:40Z</dcterms:created>
  <dcterms:modified xsi:type="dcterms:W3CDTF">2026-03-12T14:01:04Z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0x010100FA3F6D29B85FDF4DB752CCF61707DE7A</vt:lpwstr>
  </property>
  <property fmtid="{D5CDD505-2E9C-101B-9397-08002B2CF9AE}" pid="3" name="MediaServiceImageTags">
    <vt:lpwstr/>
  </property>
</Properties>
</file>